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4" r:id="rId9"/>
    <p:sldId id="263" r:id="rId10"/>
    <p:sldId id="265" r:id="rId11"/>
    <p:sldId id="266" r:id="rId12"/>
    <p:sldId id="269"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DM Sans Bold" pitchFamily="2" charset="77"/>
      <p:regular r:id="rId19"/>
      <p:bold r:id="rId20"/>
    </p:embeddedFont>
    <p:embeddedFont>
      <p:font typeface="Garet" pitchFamily="2" charset="77"/>
      <p:regular r:id="rId21"/>
    </p:embeddedFont>
    <p:embeddedFont>
      <p:font typeface="Garet Bold" pitchFamily="2" charset="77"/>
      <p:regular r:id="rId22"/>
      <p:bold r:id="rId23"/>
    </p:embeddedFont>
    <p:embeddedFont>
      <p:font typeface="Now Bold" pitchFamily="2" charset="77"/>
      <p:regular r:id="rId24"/>
      <p:bold r:id="rId25"/>
    </p:embeddedFont>
    <p:embeddedFont>
      <p:font typeface="Open Sauce" pitchFamily="2" charset="77"/>
      <p:regular r:id="rId26"/>
    </p:embeddedFont>
    <p:embeddedFont>
      <p:font typeface="Open Sauce Bold"/>
      <p:regular r:id="rId27"/>
      <p:bold r:id="rId28"/>
    </p:embeddedFont>
    <p:embeddedFont>
      <p:font typeface="Open Sauce Light" pitchFamily="2" charset="77"/>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3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F39132-4F52-CB5C-1F65-D19B201662D1}" v="484" dt="2024-04-22T15:00:58.316"/>
    <p1510:client id="{5A38663C-6375-8146-8832-26F988759F55}" v="96" dt="2024-04-22T15:03:28.6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81" autoAdjust="0"/>
    <p:restoredTop sz="94685" autoAdjust="0"/>
  </p:normalViewPr>
  <p:slideViewPr>
    <p:cSldViewPr>
      <p:cViewPr varScale="1">
        <p:scale>
          <a:sx n="78" d="100"/>
          <a:sy n="78" d="100"/>
        </p:scale>
        <p:origin x="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6226A8-2432-884A-AFC5-0D536E2704FF}" type="datetimeFigureOut">
              <a:rPr lang="en-US" smtClean="0"/>
              <a:t>4/22/24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F53C87-16F1-964D-8EE4-B4864004D59E}" type="slidenum">
              <a:rPr lang="en-US" smtClean="0"/>
              <a:t>‹#›</a:t>
            </a:fld>
            <a:endParaRPr lang="en-US"/>
          </a:p>
        </p:txBody>
      </p:sp>
    </p:spTree>
    <p:extLst>
      <p:ext uri="{BB962C8B-B14F-4D97-AF65-F5344CB8AC3E}">
        <p14:creationId xmlns:p14="http://schemas.microsoft.com/office/powerpoint/2010/main" val="3243981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F53C87-16F1-964D-8EE4-B4864004D59E}" type="slidenum">
              <a:rPr lang="en-US" smtClean="0"/>
              <a:t>6</a:t>
            </a:fld>
            <a:endParaRPr lang="en-US"/>
          </a:p>
        </p:txBody>
      </p:sp>
    </p:spTree>
    <p:extLst>
      <p:ext uri="{BB962C8B-B14F-4D97-AF65-F5344CB8AC3E}">
        <p14:creationId xmlns:p14="http://schemas.microsoft.com/office/powerpoint/2010/main" val="802401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8.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t="-65571" r="-27156"/>
            </a:stretch>
          </a:blipFill>
        </p:spPr>
        <p:txBody>
          <a:bodyPr/>
          <a:lstStyle/>
          <a:p>
            <a:endParaRPr lang="en-US"/>
          </a:p>
        </p:txBody>
      </p:sp>
      <p:grpSp>
        <p:nvGrpSpPr>
          <p:cNvPr id="3" name="Group 3"/>
          <p:cNvGrpSpPr/>
          <p:nvPr/>
        </p:nvGrpSpPr>
        <p:grpSpPr>
          <a:xfrm>
            <a:off x="16398827" y="8918676"/>
            <a:ext cx="1889173" cy="1368324"/>
            <a:chOff x="0" y="0"/>
            <a:chExt cx="2518897" cy="1824433"/>
          </a:xfrm>
        </p:grpSpPr>
        <p:sp>
          <p:nvSpPr>
            <p:cNvPr id="4" name="AutoShape 4"/>
            <p:cNvSpPr/>
            <p:nvPr/>
          </p:nvSpPr>
          <p:spPr>
            <a:xfrm>
              <a:off x="0" y="0"/>
              <a:ext cx="2518897" cy="1824433"/>
            </a:xfrm>
            <a:prstGeom prst="rect">
              <a:avLst/>
            </a:prstGeom>
            <a:solidFill>
              <a:srgbClr val="1A548F"/>
            </a:solidFill>
          </p:spPr>
          <p:txBody>
            <a:bodyPr/>
            <a:lstStyle/>
            <a:p>
              <a:endParaRPr lang="en-US"/>
            </a:p>
          </p:txBody>
        </p:sp>
        <p:grpSp>
          <p:nvGrpSpPr>
            <p:cNvPr id="5" name="Group 5"/>
            <p:cNvGrpSpPr/>
            <p:nvPr/>
          </p:nvGrpSpPr>
          <p:grpSpPr>
            <a:xfrm>
              <a:off x="798746" y="846915"/>
              <a:ext cx="760461" cy="148485"/>
              <a:chOff x="0" y="0"/>
              <a:chExt cx="2198440" cy="429260"/>
            </a:xfrm>
          </p:grpSpPr>
          <p:sp>
            <p:nvSpPr>
              <p:cNvPr id="6" name="Freeform 6"/>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7" name="TextBox 7"/>
          <p:cNvSpPr txBox="1"/>
          <p:nvPr/>
        </p:nvSpPr>
        <p:spPr>
          <a:xfrm>
            <a:off x="1028700" y="1968618"/>
            <a:ext cx="12992100" cy="1436483"/>
          </a:xfrm>
          <a:prstGeom prst="rect">
            <a:avLst/>
          </a:prstGeom>
        </p:spPr>
        <p:txBody>
          <a:bodyPr wrap="square" lIns="0" tIns="0" rIns="0" bIns="0" rtlCol="0" anchor="t">
            <a:spAutoFit/>
          </a:bodyPr>
          <a:lstStyle/>
          <a:p>
            <a:pPr>
              <a:lnSpc>
                <a:spcPts val="11880"/>
              </a:lnSpc>
            </a:pPr>
            <a:r>
              <a:rPr lang="en-US" sz="9900" dirty="0">
                <a:solidFill>
                  <a:srgbClr val="FFFFFF"/>
                </a:solidFill>
                <a:latin typeface="Open Sauce Light"/>
              </a:rPr>
              <a:t>ANT’s Risk Analysis</a:t>
            </a:r>
          </a:p>
        </p:txBody>
      </p:sp>
      <p:sp>
        <p:nvSpPr>
          <p:cNvPr id="8" name="TextBox 8"/>
          <p:cNvSpPr txBox="1"/>
          <p:nvPr/>
        </p:nvSpPr>
        <p:spPr>
          <a:xfrm>
            <a:off x="1099783" y="3822782"/>
            <a:ext cx="11133904" cy="405765"/>
          </a:xfrm>
          <a:prstGeom prst="rect">
            <a:avLst/>
          </a:prstGeom>
        </p:spPr>
        <p:txBody>
          <a:bodyPr lIns="0" tIns="0" rIns="0" bIns="0" rtlCol="0" anchor="t">
            <a:spAutoFit/>
          </a:bodyPr>
          <a:lstStyle/>
          <a:p>
            <a:pPr>
              <a:lnSpc>
                <a:spcPts val="3359"/>
              </a:lnSpc>
            </a:pPr>
            <a:r>
              <a:rPr lang="en-US" sz="2399" spc="119" dirty="0">
                <a:solidFill>
                  <a:srgbClr val="FFFFFF"/>
                </a:solidFill>
                <a:latin typeface="Open Sauce"/>
              </a:rPr>
              <a:t>Exploring risk factors of truck drivers and truck models</a:t>
            </a:r>
          </a:p>
        </p:txBody>
      </p:sp>
      <p:sp>
        <p:nvSpPr>
          <p:cNvPr id="9" name="TextBox 9"/>
          <p:cNvSpPr txBox="1"/>
          <p:nvPr/>
        </p:nvSpPr>
        <p:spPr>
          <a:xfrm>
            <a:off x="1099783" y="7179604"/>
            <a:ext cx="11133904" cy="2920365"/>
          </a:xfrm>
          <a:prstGeom prst="rect">
            <a:avLst/>
          </a:prstGeom>
        </p:spPr>
        <p:txBody>
          <a:bodyPr lIns="0" tIns="0" rIns="0" bIns="0" rtlCol="0" anchor="t">
            <a:spAutoFit/>
          </a:bodyPr>
          <a:lstStyle/>
          <a:p>
            <a:pPr>
              <a:lnSpc>
                <a:spcPts val="3359"/>
              </a:lnSpc>
            </a:pPr>
            <a:r>
              <a:rPr lang="en-US" sz="2399" spc="119" dirty="0">
                <a:solidFill>
                  <a:srgbClr val="FFFFFF"/>
                </a:solidFill>
                <a:latin typeface="Open Sauce"/>
              </a:rPr>
              <a:t>Manmohan Dash</a:t>
            </a:r>
          </a:p>
          <a:p>
            <a:pPr>
              <a:lnSpc>
                <a:spcPts val="3359"/>
              </a:lnSpc>
            </a:pPr>
            <a:r>
              <a:rPr lang="en-US" sz="2399" spc="119" dirty="0">
                <a:solidFill>
                  <a:srgbClr val="FFFFFF"/>
                </a:solidFill>
                <a:latin typeface="Open Sauce"/>
              </a:rPr>
              <a:t>Pavithra Narasimhan</a:t>
            </a:r>
          </a:p>
          <a:p>
            <a:pPr>
              <a:lnSpc>
                <a:spcPts val="3359"/>
              </a:lnSpc>
            </a:pPr>
            <a:r>
              <a:rPr lang="en-US" sz="2399" spc="119" dirty="0" err="1">
                <a:solidFill>
                  <a:srgbClr val="FFFFFF"/>
                </a:solidFill>
                <a:latin typeface="Open Sauce"/>
              </a:rPr>
              <a:t>Nikhita</a:t>
            </a:r>
            <a:r>
              <a:rPr lang="en-US" sz="2399" spc="119" dirty="0">
                <a:solidFill>
                  <a:srgbClr val="FFFFFF"/>
                </a:solidFill>
                <a:latin typeface="Open Sauce"/>
              </a:rPr>
              <a:t> </a:t>
            </a:r>
            <a:r>
              <a:rPr lang="en-US" sz="2399" spc="119" dirty="0" err="1">
                <a:solidFill>
                  <a:srgbClr val="FFFFFF"/>
                </a:solidFill>
                <a:latin typeface="Open Sauce"/>
              </a:rPr>
              <a:t>Mandava</a:t>
            </a:r>
            <a:endParaRPr lang="en-US" sz="2399" spc="119" dirty="0">
              <a:solidFill>
                <a:srgbClr val="FFFFFF"/>
              </a:solidFill>
              <a:latin typeface="Open Sauce"/>
            </a:endParaRPr>
          </a:p>
          <a:p>
            <a:pPr>
              <a:lnSpc>
                <a:spcPts val="3359"/>
              </a:lnSpc>
            </a:pPr>
            <a:r>
              <a:rPr lang="en-US" sz="2399" spc="119" dirty="0">
                <a:solidFill>
                  <a:srgbClr val="FFFFFF"/>
                </a:solidFill>
                <a:latin typeface="Open Sauce"/>
              </a:rPr>
              <a:t>Mahesh </a:t>
            </a:r>
            <a:r>
              <a:rPr lang="en-US" sz="2399" spc="119" dirty="0" err="1">
                <a:solidFill>
                  <a:srgbClr val="FFFFFF"/>
                </a:solidFill>
                <a:latin typeface="Open Sauce"/>
              </a:rPr>
              <a:t>Potdar</a:t>
            </a:r>
            <a:endParaRPr lang="en-US" sz="2399" spc="119" dirty="0">
              <a:solidFill>
                <a:srgbClr val="FFFFFF"/>
              </a:solidFill>
              <a:latin typeface="Open Sauce"/>
            </a:endParaRPr>
          </a:p>
          <a:p>
            <a:pPr>
              <a:lnSpc>
                <a:spcPts val="3359"/>
              </a:lnSpc>
            </a:pPr>
            <a:r>
              <a:rPr lang="en-US" sz="2399" spc="119" dirty="0" err="1">
                <a:solidFill>
                  <a:srgbClr val="FFFFFF"/>
                </a:solidFill>
                <a:latin typeface="Open Sauce"/>
              </a:rPr>
              <a:t>Dedeepya</a:t>
            </a:r>
            <a:r>
              <a:rPr lang="en-US" sz="2399" spc="119" dirty="0">
                <a:solidFill>
                  <a:srgbClr val="FFFFFF"/>
                </a:solidFill>
                <a:latin typeface="Open Sauce"/>
              </a:rPr>
              <a:t> </a:t>
            </a:r>
            <a:r>
              <a:rPr lang="en-US" sz="2399" spc="119" dirty="0" err="1">
                <a:solidFill>
                  <a:srgbClr val="FFFFFF"/>
                </a:solidFill>
                <a:latin typeface="Open Sauce"/>
              </a:rPr>
              <a:t>Vemuri</a:t>
            </a:r>
            <a:endParaRPr lang="en-US" sz="2399" spc="119" dirty="0">
              <a:solidFill>
                <a:srgbClr val="FFFFFF"/>
              </a:solidFill>
              <a:latin typeface="Open Sauce"/>
            </a:endParaRPr>
          </a:p>
          <a:p>
            <a:pPr>
              <a:lnSpc>
                <a:spcPts val="3359"/>
              </a:lnSpc>
            </a:pPr>
            <a:r>
              <a:rPr lang="en-US" sz="2399" spc="119" dirty="0">
                <a:solidFill>
                  <a:srgbClr val="FFFFFF"/>
                </a:solidFill>
                <a:latin typeface="Open Sauce"/>
              </a:rPr>
              <a:t>Jaya </a:t>
            </a:r>
            <a:r>
              <a:rPr lang="en-US" sz="2399" spc="119" dirty="0" err="1">
                <a:solidFill>
                  <a:srgbClr val="FFFFFF"/>
                </a:solidFill>
                <a:latin typeface="Open Sauce"/>
              </a:rPr>
              <a:t>Mangamuri</a:t>
            </a:r>
            <a:endParaRPr lang="en-US" sz="2399" spc="119" dirty="0">
              <a:solidFill>
                <a:srgbClr val="FFFFFF"/>
              </a:solidFill>
              <a:latin typeface="Open Sauce"/>
            </a:endParaRPr>
          </a:p>
          <a:p>
            <a:pPr>
              <a:lnSpc>
                <a:spcPts val="3359"/>
              </a:lnSpc>
            </a:pPr>
            <a:endParaRPr lang="en-US" sz="2399" spc="119" dirty="0">
              <a:solidFill>
                <a:srgbClr val="FFFFFF"/>
              </a:solidFill>
              <a:latin typeface="Open Sauce"/>
            </a:endParaRPr>
          </a:p>
        </p:txBody>
      </p:sp>
      <p:sp>
        <p:nvSpPr>
          <p:cNvPr id="10" name="TextBox 10"/>
          <p:cNvSpPr txBox="1"/>
          <p:nvPr/>
        </p:nvSpPr>
        <p:spPr>
          <a:xfrm>
            <a:off x="1099783" y="6489659"/>
            <a:ext cx="11133904" cy="490855"/>
          </a:xfrm>
          <a:prstGeom prst="rect">
            <a:avLst/>
          </a:prstGeom>
        </p:spPr>
        <p:txBody>
          <a:bodyPr lIns="0" tIns="0" rIns="0" bIns="0" rtlCol="0" anchor="t">
            <a:spAutoFit/>
          </a:bodyPr>
          <a:lstStyle/>
          <a:p>
            <a:pPr>
              <a:lnSpc>
                <a:spcPts val="3919"/>
              </a:lnSpc>
            </a:pPr>
            <a:r>
              <a:rPr lang="en-US" sz="2799" spc="139">
                <a:solidFill>
                  <a:srgbClr val="FFFFFF"/>
                </a:solidFill>
                <a:latin typeface="Open Sauce Bold"/>
              </a:rPr>
              <a:t>Team members:</a:t>
            </a:r>
          </a:p>
        </p:txBody>
      </p:sp>
      <p:sp>
        <p:nvSpPr>
          <p:cNvPr id="11" name="AutoShape 11"/>
          <p:cNvSpPr/>
          <p:nvPr/>
        </p:nvSpPr>
        <p:spPr>
          <a:xfrm>
            <a:off x="1099783" y="3543300"/>
            <a:ext cx="4724622" cy="0"/>
          </a:xfrm>
          <a:prstGeom prst="line">
            <a:avLst/>
          </a:prstGeom>
          <a:ln w="9525" cap="rnd">
            <a:solidFill>
              <a:srgbClr val="FFFFFF"/>
            </a:solidFill>
            <a:prstDash val="solid"/>
            <a:headEnd type="none" w="sm" len="sm"/>
            <a:tailEnd type="none" w="sm" len="sm"/>
          </a:ln>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1006" y="-136641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651281"/>
            <a:ext cx="16268700" cy="615553"/>
          </a:xfrm>
          <a:prstGeom prst="rect">
            <a:avLst/>
          </a:prstGeom>
        </p:spPr>
        <p:txBody>
          <a:bodyPr wrap="square" lIns="0" tIns="0" rIns="0" bIns="0" rtlCol="0" anchor="t">
            <a:spAutoFit/>
          </a:bodyPr>
          <a:lstStyle/>
          <a:p>
            <a:r>
              <a:rPr lang="en-IN" sz="4000" b="1" dirty="0"/>
              <a:t>Which model-driver combination should be avoided?</a:t>
            </a:r>
            <a:endParaRPr lang="en-IN" sz="4000" b="1" dirty="0">
              <a:effectLst/>
            </a:endParaRPr>
          </a:p>
        </p:txBody>
      </p:sp>
      <p:grpSp>
        <p:nvGrpSpPr>
          <p:cNvPr id="7" name="Group 7"/>
          <p:cNvGrpSpPr/>
          <p:nvPr/>
        </p:nvGrpSpPr>
        <p:grpSpPr>
          <a:xfrm>
            <a:off x="16156886" y="8939398"/>
            <a:ext cx="2204829" cy="1347602"/>
            <a:chOff x="0" y="0"/>
            <a:chExt cx="2939772" cy="1796803"/>
          </a:xfrm>
        </p:grpSpPr>
        <p:sp>
          <p:nvSpPr>
            <p:cNvPr id="8" name="AutoShape 8"/>
            <p:cNvSpPr/>
            <p:nvPr/>
          </p:nvSpPr>
          <p:spPr>
            <a:xfrm>
              <a:off x="0" y="0"/>
              <a:ext cx="2939772" cy="1796803"/>
            </a:xfrm>
            <a:prstGeom prst="rect">
              <a:avLst/>
            </a:prstGeom>
            <a:solidFill>
              <a:srgbClr val="1A548F"/>
            </a:solidFill>
          </p:spPr>
          <p:txBody>
            <a:bodyPr/>
            <a:lstStyle/>
            <a:p>
              <a:endParaRPr lang="en-US"/>
            </a:p>
          </p:txBody>
        </p:sp>
        <p:grpSp>
          <p:nvGrpSpPr>
            <p:cNvPr id="9" name="Group 9"/>
            <p:cNvGrpSpPr/>
            <p:nvPr/>
          </p:nvGrpSpPr>
          <p:grpSpPr>
            <a:xfrm>
              <a:off x="820065" y="771519"/>
              <a:ext cx="1299642" cy="253764"/>
              <a:chOff x="0" y="0"/>
              <a:chExt cx="2198440" cy="429260"/>
            </a:xfrm>
          </p:grpSpPr>
          <p:sp>
            <p:nvSpPr>
              <p:cNvPr id="10" name="Freeform 10"/>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11" name="TextBox 10">
            <a:extLst>
              <a:ext uri="{FF2B5EF4-FFF2-40B4-BE49-F238E27FC236}">
                <a16:creationId xmlns:a16="http://schemas.microsoft.com/office/drawing/2014/main" id="{0803D457-CB73-4A79-AE77-FA93326E2BAA}"/>
              </a:ext>
            </a:extLst>
          </p:cNvPr>
          <p:cNvSpPr txBox="1"/>
          <p:nvPr/>
        </p:nvSpPr>
        <p:spPr>
          <a:xfrm>
            <a:off x="13182600" y="2472193"/>
            <a:ext cx="4243856" cy="5539978"/>
          </a:xfrm>
          <a:prstGeom prst="rect">
            <a:avLst/>
          </a:prstGeom>
        </p:spPr>
        <p:txBody>
          <a:bodyPr wrap="square" lIns="0" tIns="0" rIns="0" bIns="0" rtlCol="0" anchor="t">
            <a:spAutoFit/>
          </a:bodyPr>
          <a:lstStyle/>
          <a:p>
            <a:r>
              <a:rPr lang="en-IN" sz="1800" dirty="0">
                <a:solidFill>
                  <a:srgbClr val="000000"/>
                </a:solidFill>
                <a:effectLst/>
                <a:ea typeface="AppleMyungjo" pitchFamily="2" charset="-127"/>
              </a:rPr>
              <a:t>•Both the drivers that drive Oshkosh in the top 5 riskiest driver list are classified as High Risk Drivers </a:t>
            </a:r>
            <a:endParaRPr lang="en-IN" dirty="0">
              <a:effectLst/>
            </a:endParaRPr>
          </a:p>
          <a:p>
            <a:endParaRPr lang="en-IN" sz="1800" dirty="0">
              <a:solidFill>
                <a:srgbClr val="666666"/>
              </a:solidFill>
              <a:effectLst/>
            </a:endParaRPr>
          </a:p>
          <a:p>
            <a:r>
              <a:rPr lang="en-IN" sz="1800" dirty="0">
                <a:solidFill>
                  <a:srgbClr val="000000"/>
                </a:solidFill>
                <a:effectLst/>
                <a:ea typeface="AppleMyungjo" pitchFamily="2" charset="-127"/>
              </a:rPr>
              <a:t>•All of the 5 drivers have similar range of total miles driven, indicating similar experience as drivers </a:t>
            </a:r>
            <a:endParaRPr lang="en-IN" dirty="0">
              <a:effectLst/>
            </a:endParaRPr>
          </a:p>
          <a:p>
            <a:endParaRPr lang="en-IN" sz="1800" dirty="0">
              <a:solidFill>
                <a:srgbClr val="666666"/>
              </a:solidFill>
              <a:effectLst/>
            </a:endParaRPr>
          </a:p>
          <a:p>
            <a:r>
              <a:rPr lang="en-IN" sz="1800" dirty="0">
                <a:solidFill>
                  <a:srgbClr val="000000"/>
                </a:solidFill>
                <a:effectLst/>
                <a:ea typeface="AppleMyungjo" pitchFamily="2" charset="-127"/>
              </a:rPr>
              <a:t>•Oshkosh model seems to be the one with poorer mileage performance and at the same time higher risk factored </a:t>
            </a:r>
            <a:endParaRPr lang="en-IN" dirty="0">
              <a:effectLst/>
            </a:endParaRPr>
          </a:p>
          <a:p>
            <a:endParaRPr lang="en-IN" sz="1800" dirty="0">
              <a:solidFill>
                <a:srgbClr val="666666"/>
              </a:solidFill>
              <a:effectLst/>
            </a:endParaRPr>
          </a:p>
          <a:p>
            <a:r>
              <a:rPr lang="en-IN" sz="1800" dirty="0">
                <a:solidFill>
                  <a:srgbClr val="000000"/>
                </a:solidFill>
                <a:effectLst/>
                <a:ea typeface="AppleMyungjo" pitchFamily="2" charset="-127"/>
              </a:rPr>
              <a:t>•Examination of the attributes of the riskiest drivers in the top 5 risk-factored cities provides insights into their driving behaviours and characteristics </a:t>
            </a:r>
            <a:endParaRPr lang="en-IN" dirty="0">
              <a:effectLst/>
            </a:endParaRPr>
          </a:p>
          <a:p>
            <a:endParaRPr lang="en-IN" sz="1800" dirty="0">
              <a:solidFill>
                <a:srgbClr val="666666"/>
              </a:solidFill>
              <a:effectLst/>
            </a:endParaRPr>
          </a:p>
          <a:p>
            <a:r>
              <a:rPr lang="en-IN" sz="1800" dirty="0">
                <a:solidFill>
                  <a:srgbClr val="000000"/>
                </a:solidFill>
                <a:effectLst/>
                <a:ea typeface="AppleMyungjo" pitchFamily="2" charset="-127"/>
              </a:rPr>
              <a:t>•Utilizing city-wise benchmarks, customized strategies and interventions can be developed </a:t>
            </a:r>
            <a:endParaRPr lang="en-IN" dirty="0">
              <a:effectLst/>
            </a:endParaRPr>
          </a:p>
        </p:txBody>
      </p:sp>
      <p:sp>
        <p:nvSpPr>
          <p:cNvPr id="12" name="TextBox 9">
            <a:extLst>
              <a:ext uri="{FF2B5EF4-FFF2-40B4-BE49-F238E27FC236}">
                <a16:creationId xmlns:a16="http://schemas.microsoft.com/office/drawing/2014/main" id="{C6158A59-965B-6EC8-7D1C-C9A9F86D603A}"/>
              </a:ext>
            </a:extLst>
          </p:cNvPr>
          <p:cNvSpPr txBox="1"/>
          <p:nvPr/>
        </p:nvSpPr>
        <p:spPr>
          <a:xfrm>
            <a:off x="13030200" y="1819413"/>
            <a:ext cx="4472456" cy="414985"/>
          </a:xfrm>
          <a:prstGeom prst="rect">
            <a:avLst/>
          </a:prstGeom>
        </p:spPr>
        <p:txBody>
          <a:bodyPr wrap="square" lIns="0" tIns="0" rIns="0" bIns="0" rtlCol="0" anchor="t">
            <a:spAutoFit/>
          </a:bodyPr>
          <a:lstStyle/>
          <a:p>
            <a:pPr>
              <a:lnSpc>
                <a:spcPts val="3380"/>
              </a:lnSpc>
            </a:pPr>
            <a:r>
              <a:rPr lang="en-US" sz="2600" b="1" dirty="0"/>
              <a:t>Insights &amp; recommendation</a:t>
            </a:r>
          </a:p>
        </p:txBody>
      </p:sp>
      <p:pic>
        <p:nvPicPr>
          <p:cNvPr id="16" name="Picture 15">
            <a:extLst>
              <a:ext uri="{FF2B5EF4-FFF2-40B4-BE49-F238E27FC236}">
                <a16:creationId xmlns:a16="http://schemas.microsoft.com/office/drawing/2014/main" id="{6CCDEDB0-56F4-7E78-7982-98A0DD587FA5}"/>
              </a:ext>
            </a:extLst>
          </p:cNvPr>
          <p:cNvPicPr>
            <a:picLocks noChangeAspect="1"/>
          </p:cNvPicPr>
          <p:nvPr/>
        </p:nvPicPr>
        <p:blipFill>
          <a:blip r:embed="rId4"/>
          <a:stretch>
            <a:fillRect/>
          </a:stretch>
        </p:blipFill>
        <p:spPr>
          <a:xfrm>
            <a:off x="1028700" y="1700383"/>
            <a:ext cx="11925300" cy="7194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1028700" y="990600"/>
            <a:ext cx="14014806" cy="644525"/>
          </a:xfrm>
          <a:prstGeom prst="rect">
            <a:avLst/>
          </a:prstGeom>
        </p:spPr>
        <p:txBody>
          <a:bodyPr lIns="0" tIns="0" rIns="0" bIns="0" rtlCol="0" anchor="t">
            <a:spAutoFit/>
          </a:bodyPr>
          <a:lstStyle/>
          <a:p>
            <a:pPr>
              <a:lnSpc>
                <a:spcPts val="5199"/>
              </a:lnSpc>
            </a:pPr>
            <a:r>
              <a:rPr lang="en-US" sz="3999">
                <a:solidFill>
                  <a:srgbClr val="051D40"/>
                </a:solidFill>
                <a:latin typeface="Open Sauce Bold"/>
              </a:rPr>
              <a:t>Regression modelling with R</a:t>
            </a:r>
          </a:p>
        </p:txBody>
      </p:sp>
      <p:sp>
        <p:nvSpPr>
          <p:cNvPr id="4" name="Freeform 4"/>
          <p:cNvSpPr/>
          <p:nvPr/>
        </p:nvSpPr>
        <p:spPr>
          <a:xfrm>
            <a:off x="15774971" y="-1612407"/>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AutoShape 5"/>
          <p:cNvSpPr/>
          <p:nvPr/>
        </p:nvSpPr>
        <p:spPr>
          <a:xfrm>
            <a:off x="-156542" y="-855682"/>
            <a:ext cx="18288000" cy="2823917"/>
          </a:xfrm>
          <a:prstGeom prst="rect">
            <a:avLst/>
          </a:prstGeom>
          <a:solidFill>
            <a:srgbClr val="000000">
              <a:alpha val="3922"/>
            </a:srgbClr>
          </a:solidFill>
        </p:spPr>
        <p:txBody>
          <a:bodyPr/>
          <a:lstStyle/>
          <a:p>
            <a:endParaRPr lang="en-US"/>
          </a:p>
        </p:txBody>
      </p:sp>
      <p:sp>
        <p:nvSpPr>
          <p:cNvPr id="18" name="Freeform 2">
            <a:extLst>
              <a:ext uri="{FF2B5EF4-FFF2-40B4-BE49-F238E27FC236}">
                <a16:creationId xmlns:a16="http://schemas.microsoft.com/office/drawing/2014/main" id="{2336732E-EB8A-3451-E251-C8D2801EA695}"/>
              </a:ext>
            </a:extLst>
          </p:cNvPr>
          <p:cNvSpPr/>
          <p:nvPr/>
        </p:nvSpPr>
        <p:spPr>
          <a:xfrm>
            <a:off x="-156542" y="2363853"/>
            <a:ext cx="14510851" cy="7304702"/>
          </a:xfrm>
          <a:custGeom>
            <a:avLst/>
            <a:gdLst/>
            <a:ahLst/>
            <a:cxnLst/>
            <a:rect l="l" t="t" r="r" b="b"/>
            <a:pathLst>
              <a:path w="10777051" h="6233085">
                <a:moveTo>
                  <a:pt x="0" y="0"/>
                </a:moveTo>
                <a:lnTo>
                  <a:pt x="10777052" y="0"/>
                </a:lnTo>
                <a:lnTo>
                  <a:pt x="10777052" y="6233085"/>
                </a:lnTo>
                <a:lnTo>
                  <a:pt x="0" y="6233085"/>
                </a:lnTo>
                <a:lnTo>
                  <a:pt x="0" y="0"/>
                </a:lnTo>
                <a:close/>
              </a:path>
            </a:pathLst>
          </a:custGeom>
          <a:blipFill>
            <a:blip r:embed="rId4"/>
            <a:stretch>
              <a:fillRect/>
            </a:stretch>
          </a:blipFill>
        </p:spPr>
        <p:txBody>
          <a:bodyPr/>
          <a:lstStyle/>
          <a:p>
            <a:endParaRPr lang="en-US"/>
          </a:p>
        </p:txBody>
      </p:sp>
      <p:sp>
        <p:nvSpPr>
          <p:cNvPr id="16" name="TextBox 15">
            <a:extLst>
              <a:ext uri="{FF2B5EF4-FFF2-40B4-BE49-F238E27FC236}">
                <a16:creationId xmlns:a16="http://schemas.microsoft.com/office/drawing/2014/main" id="{F49C99BF-777F-DB43-219A-A93204CE2B67}"/>
              </a:ext>
            </a:extLst>
          </p:cNvPr>
          <p:cNvSpPr txBox="1"/>
          <p:nvPr/>
        </p:nvSpPr>
        <p:spPr>
          <a:xfrm>
            <a:off x="13335000" y="4484034"/>
            <a:ext cx="3961858" cy="2462213"/>
          </a:xfrm>
          <a:prstGeom prst="rect">
            <a:avLst/>
          </a:prstGeom>
        </p:spPr>
        <p:txBody>
          <a:bodyPr wrap="square" lIns="0" tIns="0" rIns="0" bIns="0" rtlCol="0" anchor="t">
            <a:spAutoFit/>
          </a:bodyPr>
          <a:lstStyle/>
          <a:p>
            <a:r>
              <a:rPr lang="en-IN" sz="2000" dirty="0">
                <a:solidFill>
                  <a:srgbClr val="000000"/>
                </a:solidFill>
                <a:effectLst/>
                <a:ea typeface="AppleMyungjo" pitchFamily="2" charset="-127"/>
              </a:rPr>
              <a:t>• Integrated Tableau visualization with R studios</a:t>
            </a:r>
          </a:p>
          <a:p>
            <a:endParaRPr lang="en-IN" sz="2000" dirty="0">
              <a:effectLst/>
            </a:endParaRPr>
          </a:p>
          <a:p>
            <a:r>
              <a:rPr lang="en-IN" sz="2000" dirty="0">
                <a:solidFill>
                  <a:srgbClr val="000000"/>
                </a:solidFill>
                <a:effectLst/>
                <a:ea typeface="AppleMyungjo" pitchFamily="2" charset="-127"/>
              </a:rPr>
              <a:t>• Plotted the actual data against the predicted Risk factor</a:t>
            </a:r>
          </a:p>
          <a:p>
            <a:endParaRPr lang="en-IN" sz="2000" dirty="0">
              <a:solidFill>
                <a:srgbClr val="000000"/>
              </a:solidFill>
              <a:effectLst/>
              <a:ea typeface="AppleMyungjo" pitchFamily="2" charset="-127"/>
            </a:endParaRPr>
          </a:p>
          <a:p>
            <a:r>
              <a:rPr lang="en-IN" sz="2000" dirty="0">
                <a:solidFill>
                  <a:srgbClr val="000000"/>
                </a:solidFill>
                <a:effectLst/>
                <a:ea typeface="AppleMyungjo" pitchFamily="2" charset="-127"/>
              </a:rPr>
              <a:t>• Obtained an adjusted R square of 0.997</a:t>
            </a:r>
            <a:endParaRPr lang="en-IN" sz="2000" dirty="0">
              <a:effectLst/>
            </a:endParaRPr>
          </a:p>
        </p:txBody>
      </p:sp>
      <p:grpSp>
        <p:nvGrpSpPr>
          <p:cNvPr id="15" name="Group 14">
            <a:extLst>
              <a:ext uri="{FF2B5EF4-FFF2-40B4-BE49-F238E27FC236}">
                <a16:creationId xmlns:a16="http://schemas.microsoft.com/office/drawing/2014/main" id="{98B9A53D-E5BC-8CE6-9619-C141247BA495}"/>
              </a:ext>
            </a:extLst>
          </p:cNvPr>
          <p:cNvGrpSpPr/>
          <p:nvPr/>
        </p:nvGrpSpPr>
        <p:grpSpPr>
          <a:xfrm>
            <a:off x="1676400" y="2857500"/>
            <a:ext cx="10820400" cy="5867400"/>
            <a:chOff x="1219199" y="2207967"/>
            <a:chExt cx="13151576" cy="5831134"/>
          </a:xfrm>
        </p:grpSpPr>
        <p:grpSp>
          <p:nvGrpSpPr>
            <p:cNvPr id="14" name="Group 13">
              <a:extLst>
                <a:ext uri="{FF2B5EF4-FFF2-40B4-BE49-F238E27FC236}">
                  <a16:creationId xmlns:a16="http://schemas.microsoft.com/office/drawing/2014/main" id="{3534BD8B-874D-8EB3-A4E8-7C6D117C0A00}"/>
                </a:ext>
              </a:extLst>
            </p:cNvPr>
            <p:cNvGrpSpPr/>
            <p:nvPr/>
          </p:nvGrpSpPr>
          <p:grpSpPr>
            <a:xfrm>
              <a:off x="1219199" y="2207967"/>
              <a:ext cx="6477001" cy="5831134"/>
              <a:chOff x="1219199" y="2207966"/>
              <a:chExt cx="8218683" cy="6820313"/>
            </a:xfrm>
          </p:grpSpPr>
          <p:pic>
            <p:nvPicPr>
              <p:cNvPr id="9" name="Picture 8">
                <a:extLst>
                  <a:ext uri="{FF2B5EF4-FFF2-40B4-BE49-F238E27FC236}">
                    <a16:creationId xmlns:a16="http://schemas.microsoft.com/office/drawing/2014/main" id="{41ECF4E7-D1DD-97A6-B822-4D2135C5944A}"/>
                  </a:ext>
                </a:extLst>
              </p:cNvPr>
              <p:cNvPicPr>
                <a:picLocks noChangeAspect="1"/>
              </p:cNvPicPr>
              <p:nvPr/>
            </p:nvPicPr>
            <p:blipFill>
              <a:blip r:embed="rId5"/>
              <a:stretch>
                <a:fillRect/>
              </a:stretch>
            </p:blipFill>
            <p:spPr>
              <a:xfrm>
                <a:off x="1219199" y="2207966"/>
                <a:ext cx="8218683" cy="377373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D19A7776-781C-B425-9228-FD291163414C}"/>
                  </a:ext>
                </a:extLst>
              </p:cNvPr>
              <p:cNvPicPr>
                <a:picLocks noChangeAspect="1"/>
              </p:cNvPicPr>
              <p:nvPr/>
            </p:nvPicPr>
            <p:blipFill>
              <a:blip r:embed="rId6"/>
              <a:stretch>
                <a:fillRect/>
              </a:stretch>
            </p:blipFill>
            <p:spPr>
              <a:xfrm>
                <a:off x="1219199" y="5981699"/>
                <a:ext cx="8218682" cy="3046580"/>
              </a:xfrm>
              <a:prstGeom prst="rect">
                <a:avLst/>
              </a:prstGeom>
              <a:ln>
                <a:noFill/>
              </a:ln>
              <a:effectLst>
                <a:outerShdw blurRad="292100" dist="139700" dir="2700000" algn="tl" rotWithShape="0">
                  <a:srgbClr val="333333">
                    <a:alpha val="65000"/>
                  </a:srgbClr>
                </a:outerShdw>
              </a:effectLst>
            </p:spPr>
          </p:pic>
        </p:grpSp>
        <p:pic>
          <p:nvPicPr>
            <p:cNvPr id="13" name="Picture 12">
              <a:extLst>
                <a:ext uri="{FF2B5EF4-FFF2-40B4-BE49-F238E27FC236}">
                  <a16:creationId xmlns:a16="http://schemas.microsoft.com/office/drawing/2014/main" id="{31BDDBC9-0931-0C96-B1AD-EB1383DA46E7}"/>
                </a:ext>
              </a:extLst>
            </p:cNvPr>
            <p:cNvPicPr>
              <a:picLocks noChangeAspect="1"/>
            </p:cNvPicPr>
            <p:nvPr/>
          </p:nvPicPr>
          <p:blipFill>
            <a:blip r:embed="rId7"/>
            <a:stretch>
              <a:fillRect/>
            </a:stretch>
          </p:blipFill>
          <p:spPr>
            <a:xfrm>
              <a:off x="7696199" y="2563994"/>
              <a:ext cx="6674576" cy="5024681"/>
            </a:xfrm>
            <a:prstGeom prst="rect">
              <a:avLst/>
            </a:prstGeom>
            <a:ln>
              <a:noFill/>
            </a:ln>
            <a:effectLst>
              <a:outerShdw blurRad="292100" dist="139700" dir="2700000" algn="tl" rotWithShape="0">
                <a:srgbClr val="333333">
                  <a:alpha val="65000"/>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row of semi trucks on a highway&#10;&#10;Description automatically generated">
            <a:extLst>
              <a:ext uri="{FF2B5EF4-FFF2-40B4-BE49-F238E27FC236}">
                <a16:creationId xmlns:a16="http://schemas.microsoft.com/office/drawing/2014/main" id="{F516BE61-89C6-2559-03EB-04C01C16F893}"/>
              </a:ext>
            </a:extLst>
          </p:cNvPr>
          <p:cNvPicPr>
            <a:picLocks noChangeAspect="1"/>
          </p:cNvPicPr>
          <p:nvPr/>
        </p:nvPicPr>
        <p:blipFill rotWithShape="1">
          <a:blip r:embed="rId2">
            <a:extLst>
              <a:ext uri="{28A0092B-C50C-407E-A947-70E740481C1C}">
                <a14:useLocalDpi xmlns:a14="http://schemas.microsoft.com/office/drawing/2010/main" val="0"/>
              </a:ext>
            </a:extLst>
          </a:blip>
          <a:srcRect l="10784" t="5230" r="16667" b="11111"/>
          <a:stretch/>
        </p:blipFill>
        <p:spPr>
          <a:xfrm>
            <a:off x="-5443" y="-46338"/>
            <a:ext cx="16002001" cy="10379676"/>
          </a:xfrm>
          <a:prstGeom prst="rect">
            <a:avLst/>
          </a:prstGeom>
        </p:spPr>
      </p:pic>
      <p:sp>
        <p:nvSpPr>
          <p:cNvPr id="2" name="TextBox 7">
            <a:extLst>
              <a:ext uri="{FF2B5EF4-FFF2-40B4-BE49-F238E27FC236}">
                <a16:creationId xmlns:a16="http://schemas.microsoft.com/office/drawing/2014/main" id="{0965219C-A829-B819-8261-3FEE5A2941BD}"/>
              </a:ext>
            </a:extLst>
          </p:cNvPr>
          <p:cNvSpPr txBox="1"/>
          <p:nvPr/>
        </p:nvSpPr>
        <p:spPr>
          <a:xfrm>
            <a:off x="1055734" y="1562100"/>
            <a:ext cx="10720735" cy="1436483"/>
          </a:xfrm>
          <a:prstGeom prst="rect">
            <a:avLst/>
          </a:prstGeom>
        </p:spPr>
        <p:txBody>
          <a:bodyPr lIns="0" tIns="0" rIns="0" bIns="0" rtlCol="0" anchor="t">
            <a:spAutoFit/>
          </a:bodyPr>
          <a:lstStyle/>
          <a:p>
            <a:pPr>
              <a:lnSpc>
                <a:spcPts val="11880"/>
              </a:lnSpc>
            </a:pPr>
            <a:r>
              <a:rPr lang="en-US" sz="9900" b="1" dirty="0">
                <a:solidFill>
                  <a:schemeClr val="bg1"/>
                </a:solidFill>
                <a:latin typeface="Open Sauce Light"/>
              </a:rPr>
              <a:t>Thank you.</a:t>
            </a:r>
          </a:p>
        </p:txBody>
      </p:sp>
      <p:sp>
        <p:nvSpPr>
          <p:cNvPr id="5" name="Rectangle 4">
            <a:extLst>
              <a:ext uri="{FF2B5EF4-FFF2-40B4-BE49-F238E27FC236}">
                <a16:creationId xmlns:a16="http://schemas.microsoft.com/office/drawing/2014/main" id="{C351FF2D-D499-BDF1-C38B-6F98DBAAA9FE}"/>
              </a:ext>
            </a:extLst>
          </p:cNvPr>
          <p:cNvSpPr/>
          <p:nvPr/>
        </p:nvSpPr>
        <p:spPr>
          <a:xfrm>
            <a:off x="15996558" y="-46338"/>
            <a:ext cx="2291442" cy="10333338"/>
          </a:xfrm>
          <a:prstGeom prst="rect">
            <a:avLst/>
          </a:prstGeom>
          <a:solidFill>
            <a:srgbClr val="0D38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6083171" y="6778650"/>
            <a:ext cx="2204829" cy="1409700"/>
          </a:xfrm>
          <a:prstGeom prst="rect">
            <a:avLst/>
          </a:prstGeom>
          <a:solidFill>
            <a:srgbClr val="1A548F"/>
          </a:solidFill>
        </p:spPr>
        <p:txBody>
          <a:bodyPr/>
          <a:lstStyle/>
          <a:p>
            <a:endParaRPr lang="en-US"/>
          </a:p>
        </p:txBody>
      </p:sp>
      <p:grpSp>
        <p:nvGrpSpPr>
          <p:cNvPr id="3" name="Group 3"/>
          <p:cNvGrpSpPr/>
          <p:nvPr/>
        </p:nvGrpSpPr>
        <p:grpSpPr>
          <a:xfrm>
            <a:off x="16698219" y="7411719"/>
            <a:ext cx="974732" cy="190323"/>
            <a:chOff x="0" y="0"/>
            <a:chExt cx="2198440" cy="429260"/>
          </a:xfrm>
        </p:grpSpPr>
        <p:sp>
          <p:nvSpPr>
            <p:cNvPr id="4" name="Freeform 4"/>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sp>
        <p:nvSpPr>
          <p:cNvPr id="5" name="TextBox 5"/>
          <p:cNvSpPr txBox="1"/>
          <p:nvPr/>
        </p:nvSpPr>
        <p:spPr>
          <a:xfrm>
            <a:off x="1028700" y="3006963"/>
            <a:ext cx="14475605" cy="2136537"/>
          </a:xfrm>
          <a:prstGeom prst="rect">
            <a:avLst/>
          </a:prstGeom>
        </p:spPr>
        <p:txBody>
          <a:bodyPr lIns="0" tIns="0" rIns="0" bIns="0" rtlCol="0" anchor="t">
            <a:spAutoFit/>
          </a:bodyPr>
          <a:lstStyle/>
          <a:p>
            <a:pPr>
              <a:lnSpc>
                <a:spcPts val="3433"/>
              </a:lnSpc>
            </a:pPr>
            <a:r>
              <a:rPr lang="en-US" sz="2289">
                <a:solidFill>
                  <a:srgbClr val="000000"/>
                </a:solidFill>
                <a:latin typeface="Open Sauce Light"/>
              </a:rPr>
              <a:t>As decision-makers at Az National Trucking (ANT), our objective is to pinpoint high-risk drivers through comprehensive analysis of driving events, total mileage, average speeds, truck models, and other relevant metrics from the dataset provided. Additionally, our focus is on mitigating insurance risks linked to factors like speeding, unsafe following distances, lane departure incidents, and other hazardous driving practices.</a:t>
            </a:r>
          </a:p>
        </p:txBody>
      </p:sp>
      <p:grpSp>
        <p:nvGrpSpPr>
          <p:cNvPr id="6" name="Group 6"/>
          <p:cNvGrpSpPr/>
          <p:nvPr/>
        </p:nvGrpSpPr>
        <p:grpSpPr>
          <a:xfrm>
            <a:off x="0" y="8188350"/>
            <a:ext cx="18288000" cy="2139900"/>
            <a:chOff x="0" y="0"/>
            <a:chExt cx="24384000" cy="2853199"/>
          </a:xfrm>
        </p:grpSpPr>
        <p:pic>
          <p:nvPicPr>
            <p:cNvPr id="7" name="Picture 7"/>
            <p:cNvPicPr>
              <a:picLocks noChangeAspect="1"/>
            </p:cNvPicPr>
            <p:nvPr/>
          </p:nvPicPr>
          <p:blipFill>
            <a:blip r:embed="rId2"/>
            <a:srcRect t="50485" b="31952"/>
            <a:stretch>
              <a:fillRect/>
            </a:stretch>
          </p:blipFill>
          <p:spPr>
            <a:xfrm>
              <a:off x="0" y="0"/>
              <a:ext cx="24384000" cy="2853199"/>
            </a:xfrm>
            <a:prstGeom prst="rect">
              <a:avLst/>
            </a:prstGeom>
          </p:spPr>
        </p:pic>
      </p:grpSp>
      <p:sp>
        <p:nvSpPr>
          <p:cNvPr id="8" name="TextBox 8"/>
          <p:cNvSpPr txBox="1"/>
          <p:nvPr/>
        </p:nvSpPr>
        <p:spPr>
          <a:xfrm>
            <a:off x="1028700" y="823569"/>
            <a:ext cx="12576897" cy="1134221"/>
          </a:xfrm>
          <a:prstGeom prst="rect">
            <a:avLst/>
          </a:prstGeom>
        </p:spPr>
        <p:txBody>
          <a:bodyPr lIns="0" tIns="0" rIns="0" bIns="0" rtlCol="0" anchor="t">
            <a:spAutoFit/>
          </a:bodyPr>
          <a:lstStyle/>
          <a:p>
            <a:pPr>
              <a:lnSpc>
                <a:spcPts val="9782"/>
              </a:lnSpc>
            </a:pPr>
            <a:r>
              <a:rPr lang="en-US" sz="6500" dirty="0">
                <a:solidFill>
                  <a:srgbClr val="051D40"/>
                </a:solidFill>
                <a:latin typeface="Open Sauce"/>
              </a:rPr>
              <a:t>OBJECTIVE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utoShape 70"/>
          <p:cNvSpPr/>
          <p:nvPr/>
        </p:nvSpPr>
        <p:spPr>
          <a:xfrm>
            <a:off x="5181600" y="6286500"/>
            <a:ext cx="0" cy="1546031"/>
          </a:xfrm>
          <a:prstGeom prst="line">
            <a:avLst/>
          </a:prstGeom>
          <a:ln w="19050" cap="rnd">
            <a:solidFill>
              <a:srgbClr val="000000"/>
            </a:solidFill>
            <a:prstDash val="solid"/>
            <a:headEnd type="none" w="sm" len="sm"/>
            <a:tailEnd type="none" w="sm" len="sm"/>
          </a:ln>
        </p:spPr>
        <p:txBody>
          <a:bodyPr/>
          <a:lstStyle/>
          <a:p>
            <a:endParaRPr lang="en-US"/>
          </a:p>
        </p:txBody>
      </p:sp>
      <p:sp>
        <p:nvSpPr>
          <p:cNvPr id="72" name="AutoShape 72"/>
          <p:cNvSpPr/>
          <p:nvPr/>
        </p:nvSpPr>
        <p:spPr>
          <a:xfrm flipH="1">
            <a:off x="10067536" y="5828844"/>
            <a:ext cx="2827610" cy="0"/>
          </a:xfrm>
          <a:prstGeom prst="line">
            <a:avLst/>
          </a:prstGeom>
          <a:ln w="19050" cap="rnd">
            <a:solidFill>
              <a:srgbClr val="000000"/>
            </a:solidFill>
            <a:prstDash val="solid"/>
            <a:headEnd type="none" w="sm" len="sm"/>
            <a:tailEnd type="arrow" w="med" len="sm"/>
          </a:ln>
        </p:spPr>
        <p:txBody>
          <a:bodyPr/>
          <a:lstStyle/>
          <a:p>
            <a:endParaRPr lang="en-US"/>
          </a:p>
        </p:txBody>
      </p:sp>
      <p:grpSp>
        <p:nvGrpSpPr>
          <p:cNvPr id="22" name="Group 22"/>
          <p:cNvGrpSpPr/>
          <p:nvPr/>
        </p:nvGrpSpPr>
        <p:grpSpPr>
          <a:xfrm>
            <a:off x="12563393" y="5143501"/>
            <a:ext cx="2371808" cy="1259976"/>
            <a:chOff x="0" y="0"/>
            <a:chExt cx="812800" cy="441477"/>
          </a:xfrm>
        </p:grpSpPr>
        <p:sp>
          <p:nvSpPr>
            <p:cNvPr id="23" name="Freeform 23"/>
            <p:cNvSpPr/>
            <p:nvPr/>
          </p:nvSpPr>
          <p:spPr>
            <a:xfrm>
              <a:off x="0" y="0"/>
              <a:ext cx="812800" cy="441477"/>
            </a:xfrm>
            <a:custGeom>
              <a:avLst/>
              <a:gdLst/>
              <a:ahLst/>
              <a:cxnLst/>
              <a:rect l="l" t="t" r="r" b="b"/>
              <a:pathLst>
                <a:path w="812800" h="441477">
                  <a:moveTo>
                    <a:pt x="56120" y="0"/>
                  </a:moveTo>
                  <a:lnTo>
                    <a:pt x="756680" y="0"/>
                  </a:lnTo>
                  <a:cubicBezTo>
                    <a:pt x="771564" y="0"/>
                    <a:pt x="785839" y="5913"/>
                    <a:pt x="796363" y="16437"/>
                  </a:cubicBezTo>
                  <a:cubicBezTo>
                    <a:pt x="806887" y="26961"/>
                    <a:pt x="812800" y="41236"/>
                    <a:pt x="812800" y="56120"/>
                  </a:cubicBezTo>
                  <a:lnTo>
                    <a:pt x="812800" y="385357"/>
                  </a:lnTo>
                  <a:cubicBezTo>
                    <a:pt x="812800" y="400241"/>
                    <a:pt x="806887" y="414515"/>
                    <a:pt x="796363" y="425040"/>
                  </a:cubicBezTo>
                  <a:cubicBezTo>
                    <a:pt x="785839" y="435564"/>
                    <a:pt x="771564" y="441477"/>
                    <a:pt x="756680" y="441477"/>
                  </a:cubicBezTo>
                  <a:lnTo>
                    <a:pt x="56120" y="441477"/>
                  </a:lnTo>
                  <a:cubicBezTo>
                    <a:pt x="41236" y="441477"/>
                    <a:pt x="26961" y="435564"/>
                    <a:pt x="16437" y="425040"/>
                  </a:cubicBezTo>
                  <a:cubicBezTo>
                    <a:pt x="5913" y="414515"/>
                    <a:pt x="0" y="400241"/>
                    <a:pt x="0" y="385357"/>
                  </a:cubicBezTo>
                  <a:lnTo>
                    <a:pt x="0" y="56120"/>
                  </a:lnTo>
                  <a:cubicBezTo>
                    <a:pt x="0" y="41236"/>
                    <a:pt x="5913" y="26961"/>
                    <a:pt x="16437" y="16437"/>
                  </a:cubicBezTo>
                  <a:cubicBezTo>
                    <a:pt x="26961" y="5913"/>
                    <a:pt x="41236" y="0"/>
                    <a:pt x="56120" y="0"/>
                  </a:cubicBezTo>
                  <a:close/>
                </a:path>
              </a:pathLst>
            </a:custGeom>
            <a:solidFill>
              <a:srgbClr val="EAEAEC"/>
            </a:solidFill>
            <a:ln w="38100" cap="sq">
              <a:solidFill>
                <a:srgbClr val="2D3546"/>
              </a:solidFill>
              <a:prstDash val="solid"/>
              <a:miter/>
            </a:ln>
          </p:spPr>
          <p:txBody>
            <a:bodyPr/>
            <a:lstStyle/>
            <a:p>
              <a:endParaRPr lang="en-US"/>
            </a:p>
          </p:txBody>
        </p:sp>
        <p:sp>
          <p:nvSpPr>
            <p:cNvPr id="24" name="TextBox 24"/>
            <p:cNvSpPr txBox="1"/>
            <p:nvPr/>
          </p:nvSpPr>
          <p:spPr>
            <a:xfrm>
              <a:off x="0" y="0"/>
              <a:ext cx="812800" cy="441477"/>
            </a:xfrm>
            <a:prstGeom prst="rect">
              <a:avLst/>
            </a:prstGeom>
          </p:spPr>
          <p:txBody>
            <a:bodyPr lIns="52801" tIns="52801" rIns="52801" bIns="52801" rtlCol="0" anchor="ctr"/>
            <a:lstStyle/>
            <a:p>
              <a:pPr algn="ctr">
                <a:lnSpc>
                  <a:spcPts val="1330"/>
                </a:lnSpc>
              </a:pPr>
              <a:endParaRPr/>
            </a:p>
          </p:txBody>
        </p:sp>
      </p:grpSp>
      <p:sp>
        <p:nvSpPr>
          <p:cNvPr id="2" name="AutoShape 2"/>
          <p:cNvSpPr/>
          <p:nvPr/>
        </p:nvSpPr>
        <p:spPr>
          <a:xfrm flipH="1">
            <a:off x="5983899" y="3802610"/>
            <a:ext cx="2522243" cy="0"/>
          </a:xfrm>
          <a:prstGeom prst="line">
            <a:avLst/>
          </a:prstGeom>
          <a:ln w="19050" cap="rnd">
            <a:solidFill>
              <a:srgbClr val="000000"/>
            </a:solidFill>
            <a:prstDash val="solid"/>
            <a:headEnd type="arrow" w="med" len="sm"/>
            <a:tailEnd type="none" w="sm" len="sm"/>
          </a:ln>
        </p:spPr>
        <p:txBody>
          <a:bodyPr/>
          <a:lstStyle/>
          <a:p>
            <a:endParaRPr lang="en-US"/>
          </a:p>
        </p:txBody>
      </p:sp>
      <p:sp>
        <p:nvSpPr>
          <p:cNvPr id="3" name="AutoShape 3"/>
          <p:cNvSpPr/>
          <p:nvPr/>
        </p:nvSpPr>
        <p:spPr>
          <a:xfrm flipH="1">
            <a:off x="5940348" y="5819754"/>
            <a:ext cx="2565795" cy="0"/>
          </a:xfrm>
          <a:prstGeom prst="line">
            <a:avLst/>
          </a:prstGeom>
          <a:ln w="19050" cap="rnd">
            <a:solidFill>
              <a:srgbClr val="000000"/>
            </a:solidFill>
            <a:prstDash val="solid"/>
            <a:headEnd type="none" w="sm" len="sm"/>
            <a:tailEnd type="arrow" w="med" len="sm"/>
          </a:ln>
        </p:spPr>
        <p:txBody>
          <a:bodyPr/>
          <a:lstStyle/>
          <a:p>
            <a:endParaRPr lang="en-US"/>
          </a:p>
        </p:txBody>
      </p:sp>
      <p:sp>
        <p:nvSpPr>
          <p:cNvPr id="4" name="AutoShape 4"/>
          <p:cNvSpPr/>
          <p:nvPr/>
        </p:nvSpPr>
        <p:spPr>
          <a:xfrm flipH="1">
            <a:off x="10023637" y="3784429"/>
            <a:ext cx="2871509" cy="0"/>
          </a:xfrm>
          <a:prstGeom prst="line">
            <a:avLst/>
          </a:prstGeom>
          <a:ln w="19050" cap="rnd">
            <a:solidFill>
              <a:srgbClr val="000000"/>
            </a:solidFill>
            <a:prstDash val="solid"/>
            <a:headEnd type="arrow" w="med" len="sm"/>
            <a:tailEnd type="none" w="sm" len="sm"/>
          </a:ln>
        </p:spPr>
        <p:txBody>
          <a:bodyPr/>
          <a:lstStyle/>
          <a:p>
            <a:endParaRPr lang="en-US"/>
          </a:p>
        </p:txBody>
      </p:sp>
      <p:sp>
        <p:nvSpPr>
          <p:cNvPr id="5" name="AutoShape 5"/>
          <p:cNvSpPr/>
          <p:nvPr/>
        </p:nvSpPr>
        <p:spPr>
          <a:xfrm flipH="1">
            <a:off x="5182416" y="7815779"/>
            <a:ext cx="874280" cy="9090"/>
          </a:xfrm>
          <a:prstGeom prst="line">
            <a:avLst/>
          </a:prstGeom>
          <a:ln w="19050" cap="rnd">
            <a:solidFill>
              <a:srgbClr val="000000"/>
            </a:solidFill>
            <a:prstDash val="solid"/>
            <a:headEnd type="arrow" w="med" len="sm"/>
            <a:tailEnd type="none" w="sm" len="sm"/>
          </a:ln>
        </p:spPr>
        <p:txBody>
          <a:bodyPr/>
          <a:lstStyle/>
          <a:p>
            <a:endParaRPr lang="en-US"/>
          </a:p>
        </p:txBody>
      </p:sp>
      <p:sp>
        <p:nvSpPr>
          <p:cNvPr id="6" name="AutoShape 6"/>
          <p:cNvSpPr/>
          <p:nvPr/>
        </p:nvSpPr>
        <p:spPr>
          <a:xfrm>
            <a:off x="13681164" y="3885932"/>
            <a:ext cx="0" cy="1419329"/>
          </a:xfrm>
          <a:prstGeom prst="line">
            <a:avLst/>
          </a:prstGeom>
          <a:ln w="19050" cap="rnd">
            <a:solidFill>
              <a:srgbClr val="000000"/>
            </a:solidFill>
            <a:prstDash val="solid"/>
            <a:headEnd type="none" w="sm" len="sm"/>
            <a:tailEnd type="arrow" w="med" len="sm"/>
          </a:ln>
        </p:spPr>
        <p:txBody>
          <a:bodyPr/>
          <a:lstStyle/>
          <a:p>
            <a:endParaRPr lang="en-US"/>
          </a:p>
        </p:txBody>
      </p:sp>
      <p:sp>
        <p:nvSpPr>
          <p:cNvPr id="8" name="AutoShape 8"/>
          <p:cNvSpPr/>
          <p:nvPr/>
        </p:nvSpPr>
        <p:spPr>
          <a:xfrm flipV="1">
            <a:off x="7669890" y="7832531"/>
            <a:ext cx="2055475" cy="21623"/>
          </a:xfrm>
          <a:prstGeom prst="line">
            <a:avLst/>
          </a:prstGeom>
          <a:ln w="19050" cap="flat">
            <a:solidFill>
              <a:srgbClr val="000000"/>
            </a:solidFill>
            <a:prstDash val="sysDash"/>
            <a:headEnd type="none" w="sm" len="sm"/>
            <a:tailEnd type="arrow" w="med" len="sm"/>
          </a:ln>
        </p:spPr>
        <p:txBody>
          <a:bodyPr/>
          <a:lstStyle/>
          <a:p>
            <a:endParaRPr lang="en-US"/>
          </a:p>
        </p:txBody>
      </p:sp>
      <p:sp>
        <p:nvSpPr>
          <p:cNvPr id="9" name="Freeform 9"/>
          <p:cNvSpPr/>
          <p:nvPr/>
        </p:nvSpPr>
        <p:spPr>
          <a:xfrm>
            <a:off x="9876768" y="7403904"/>
            <a:ext cx="1752318" cy="1007575"/>
          </a:xfrm>
          <a:custGeom>
            <a:avLst/>
            <a:gdLst/>
            <a:ahLst/>
            <a:cxnLst/>
            <a:rect l="l" t="t" r="r" b="b"/>
            <a:pathLst>
              <a:path w="1418942" h="741342">
                <a:moveTo>
                  <a:pt x="0" y="0"/>
                </a:moveTo>
                <a:lnTo>
                  <a:pt x="1418942" y="0"/>
                </a:lnTo>
                <a:lnTo>
                  <a:pt x="1418942" y="741342"/>
                </a:lnTo>
                <a:lnTo>
                  <a:pt x="0" y="741342"/>
                </a:lnTo>
                <a:lnTo>
                  <a:pt x="0" y="0"/>
                </a:lnTo>
                <a:close/>
              </a:path>
            </a:pathLst>
          </a:custGeom>
          <a:blipFill>
            <a:blip r:embed="rId2"/>
            <a:stretch>
              <a:fillRect/>
            </a:stretch>
          </a:blipFill>
        </p:spPr>
        <p:txBody>
          <a:bodyPr/>
          <a:lstStyle/>
          <a:p>
            <a:endParaRPr lang="en-US"/>
          </a:p>
        </p:txBody>
      </p:sp>
      <p:grpSp>
        <p:nvGrpSpPr>
          <p:cNvPr id="11" name="Group 11"/>
          <p:cNvGrpSpPr/>
          <p:nvPr/>
        </p:nvGrpSpPr>
        <p:grpSpPr>
          <a:xfrm>
            <a:off x="4422853" y="3390492"/>
            <a:ext cx="1517495" cy="824236"/>
            <a:chOff x="0" y="0"/>
            <a:chExt cx="812800" cy="441477"/>
          </a:xfrm>
        </p:grpSpPr>
        <p:sp>
          <p:nvSpPr>
            <p:cNvPr id="12" name="Freeform 12"/>
            <p:cNvSpPr/>
            <p:nvPr/>
          </p:nvSpPr>
          <p:spPr>
            <a:xfrm>
              <a:off x="0" y="0"/>
              <a:ext cx="812800" cy="441477"/>
            </a:xfrm>
            <a:custGeom>
              <a:avLst/>
              <a:gdLst/>
              <a:ahLst/>
              <a:cxnLst/>
              <a:rect l="l" t="t" r="r" b="b"/>
              <a:pathLst>
                <a:path w="812800" h="441477">
                  <a:moveTo>
                    <a:pt x="56120" y="0"/>
                  </a:moveTo>
                  <a:lnTo>
                    <a:pt x="756680" y="0"/>
                  </a:lnTo>
                  <a:cubicBezTo>
                    <a:pt x="771564" y="0"/>
                    <a:pt x="785839" y="5913"/>
                    <a:pt x="796363" y="16437"/>
                  </a:cubicBezTo>
                  <a:cubicBezTo>
                    <a:pt x="806887" y="26961"/>
                    <a:pt x="812800" y="41236"/>
                    <a:pt x="812800" y="56120"/>
                  </a:cubicBezTo>
                  <a:lnTo>
                    <a:pt x="812800" y="385357"/>
                  </a:lnTo>
                  <a:cubicBezTo>
                    <a:pt x="812800" y="400241"/>
                    <a:pt x="806887" y="414515"/>
                    <a:pt x="796363" y="425040"/>
                  </a:cubicBezTo>
                  <a:cubicBezTo>
                    <a:pt x="785839" y="435564"/>
                    <a:pt x="771564" y="441477"/>
                    <a:pt x="756680" y="441477"/>
                  </a:cubicBezTo>
                  <a:lnTo>
                    <a:pt x="56120" y="441477"/>
                  </a:lnTo>
                  <a:cubicBezTo>
                    <a:pt x="41236" y="441477"/>
                    <a:pt x="26961" y="435564"/>
                    <a:pt x="16437" y="425040"/>
                  </a:cubicBezTo>
                  <a:cubicBezTo>
                    <a:pt x="5913" y="414515"/>
                    <a:pt x="0" y="400241"/>
                    <a:pt x="0" y="385357"/>
                  </a:cubicBezTo>
                  <a:lnTo>
                    <a:pt x="0" y="56120"/>
                  </a:lnTo>
                  <a:cubicBezTo>
                    <a:pt x="0" y="41236"/>
                    <a:pt x="5913" y="26961"/>
                    <a:pt x="16437" y="16437"/>
                  </a:cubicBezTo>
                  <a:cubicBezTo>
                    <a:pt x="26961" y="5913"/>
                    <a:pt x="41236" y="0"/>
                    <a:pt x="56120" y="0"/>
                  </a:cubicBezTo>
                  <a:close/>
                </a:path>
              </a:pathLst>
            </a:custGeom>
            <a:solidFill>
              <a:srgbClr val="2D3546"/>
            </a:solidFill>
            <a:ln cap="sq">
              <a:noFill/>
              <a:prstDash val="solid"/>
              <a:miter/>
            </a:ln>
          </p:spPr>
          <p:txBody>
            <a:bodyPr/>
            <a:lstStyle/>
            <a:p>
              <a:endParaRPr lang="en-US"/>
            </a:p>
          </p:txBody>
        </p:sp>
        <p:sp>
          <p:nvSpPr>
            <p:cNvPr id="13" name="TextBox 13"/>
            <p:cNvSpPr txBox="1"/>
            <p:nvPr/>
          </p:nvSpPr>
          <p:spPr>
            <a:xfrm>
              <a:off x="0" y="0"/>
              <a:ext cx="812800" cy="441477"/>
            </a:xfrm>
            <a:prstGeom prst="rect">
              <a:avLst/>
            </a:prstGeom>
          </p:spPr>
          <p:txBody>
            <a:bodyPr lIns="52801" tIns="52801" rIns="52801" bIns="52801" rtlCol="0" anchor="ctr"/>
            <a:lstStyle/>
            <a:p>
              <a:pPr algn="ctr">
                <a:lnSpc>
                  <a:spcPts val="1330"/>
                </a:lnSpc>
              </a:pPr>
              <a:endParaRPr/>
            </a:p>
          </p:txBody>
        </p:sp>
      </p:grpSp>
      <p:sp>
        <p:nvSpPr>
          <p:cNvPr id="14" name="Freeform 14"/>
          <p:cNvSpPr/>
          <p:nvPr/>
        </p:nvSpPr>
        <p:spPr>
          <a:xfrm>
            <a:off x="4834010" y="2806629"/>
            <a:ext cx="738543" cy="812088"/>
          </a:xfrm>
          <a:custGeom>
            <a:avLst/>
            <a:gdLst/>
            <a:ahLst/>
            <a:cxnLst/>
            <a:rect l="l" t="t" r="r" b="b"/>
            <a:pathLst>
              <a:path w="738543" h="812088">
                <a:moveTo>
                  <a:pt x="0" y="0"/>
                </a:moveTo>
                <a:lnTo>
                  <a:pt x="738543" y="0"/>
                </a:lnTo>
                <a:lnTo>
                  <a:pt x="738543" y="812088"/>
                </a:lnTo>
                <a:lnTo>
                  <a:pt x="0" y="812088"/>
                </a:lnTo>
                <a:lnTo>
                  <a:pt x="0" y="0"/>
                </a:lnTo>
                <a:close/>
              </a:path>
            </a:pathLst>
          </a:custGeom>
          <a:blipFill>
            <a:blip r:embed="rId3"/>
            <a:stretch>
              <a:fillRect l="-4979" r="-4979"/>
            </a:stretch>
          </a:blipFill>
        </p:spPr>
        <p:txBody>
          <a:bodyPr/>
          <a:lstStyle/>
          <a:p>
            <a:endParaRPr lang="en-US"/>
          </a:p>
        </p:txBody>
      </p:sp>
      <p:sp>
        <p:nvSpPr>
          <p:cNvPr id="15" name="TextBox 15"/>
          <p:cNvSpPr txBox="1"/>
          <p:nvPr/>
        </p:nvSpPr>
        <p:spPr>
          <a:xfrm>
            <a:off x="4658602" y="3765379"/>
            <a:ext cx="1045997" cy="384721"/>
          </a:xfrm>
          <a:prstGeom prst="rect">
            <a:avLst/>
          </a:prstGeom>
        </p:spPr>
        <p:txBody>
          <a:bodyPr lIns="0" tIns="0" rIns="0" bIns="0" rtlCol="0" anchor="t">
            <a:spAutoFit/>
          </a:bodyPr>
          <a:lstStyle/>
          <a:p>
            <a:pPr algn="ctr">
              <a:lnSpc>
                <a:spcPts val="1546"/>
              </a:lnSpc>
              <a:spcBef>
                <a:spcPct val="0"/>
              </a:spcBef>
            </a:pPr>
            <a:r>
              <a:rPr lang="en-US" sz="1200">
                <a:solidFill>
                  <a:srgbClr val="EAEAEC"/>
                </a:solidFill>
                <a:latin typeface="Garet Bold"/>
              </a:rPr>
              <a:t>ACQUIRE DATA</a:t>
            </a:r>
          </a:p>
        </p:txBody>
      </p:sp>
      <p:grpSp>
        <p:nvGrpSpPr>
          <p:cNvPr id="16" name="Group 16"/>
          <p:cNvGrpSpPr/>
          <p:nvPr/>
        </p:nvGrpSpPr>
        <p:grpSpPr>
          <a:xfrm>
            <a:off x="12913326" y="3086952"/>
            <a:ext cx="1517495" cy="1069645"/>
            <a:chOff x="0" y="0"/>
            <a:chExt cx="2023327" cy="1426193"/>
          </a:xfrm>
        </p:grpSpPr>
        <p:grpSp>
          <p:nvGrpSpPr>
            <p:cNvPr id="17" name="Group 17"/>
            <p:cNvGrpSpPr/>
            <p:nvPr/>
          </p:nvGrpSpPr>
          <p:grpSpPr>
            <a:xfrm>
              <a:off x="0" y="327212"/>
              <a:ext cx="2023327" cy="1098981"/>
              <a:chOff x="0" y="0"/>
              <a:chExt cx="812800" cy="441477"/>
            </a:xfrm>
          </p:grpSpPr>
          <p:sp>
            <p:nvSpPr>
              <p:cNvPr id="18" name="Freeform 18"/>
              <p:cNvSpPr/>
              <p:nvPr/>
            </p:nvSpPr>
            <p:spPr>
              <a:xfrm>
                <a:off x="0" y="0"/>
                <a:ext cx="812800" cy="441477"/>
              </a:xfrm>
              <a:custGeom>
                <a:avLst/>
                <a:gdLst/>
                <a:ahLst/>
                <a:cxnLst/>
                <a:rect l="l" t="t" r="r" b="b"/>
                <a:pathLst>
                  <a:path w="812800" h="441477">
                    <a:moveTo>
                      <a:pt x="53558" y="0"/>
                    </a:moveTo>
                    <a:lnTo>
                      <a:pt x="759242" y="0"/>
                    </a:lnTo>
                    <a:cubicBezTo>
                      <a:pt x="788821" y="0"/>
                      <a:pt x="812800" y="23979"/>
                      <a:pt x="812800" y="53558"/>
                    </a:cubicBezTo>
                    <a:lnTo>
                      <a:pt x="812800" y="387919"/>
                    </a:lnTo>
                    <a:cubicBezTo>
                      <a:pt x="812800" y="417498"/>
                      <a:pt x="788821" y="441477"/>
                      <a:pt x="759242" y="441477"/>
                    </a:cubicBezTo>
                    <a:lnTo>
                      <a:pt x="53558" y="441477"/>
                    </a:lnTo>
                    <a:cubicBezTo>
                      <a:pt x="23979" y="441477"/>
                      <a:pt x="0" y="417498"/>
                      <a:pt x="0" y="387919"/>
                    </a:cubicBezTo>
                    <a:lnTo>
                      <a:pt x="0" y="53558"/>
                    </a:lnTo>
                    <a:cubicBezTo>
                      <a:pt x="0" y="23979"/>
                      <a:pt x="23979" y="0"/>
                      <a:pt x="53558" y="0"/>
                    </a:cubicBezTo>
                    <a:close/>
                  </a:path>
                </a:pathLst>
              </a:custGeom>
              <a:solidFill>
                <a:srgbClr val="2D3546"/>
              </a:solidFill>
              <a:ln cap="sq">
                <a:noFill/>
                <a:prstDash val="solid"/>
                <a:miter/>
              </a:ln>
            </p:spPr>
            <p:txBody>
              <a:bodyPr/>
              <a:lstStyle/>
              <a:p>
                <a:endParaRPr lang="en-US"/>
              </a:p>
            </p:txBody>
          </p:sp>
          <p:sp>
            <p:nvSpPr>
              <p:cNvPr id="19" name="TextBox 19"/>
              <p:cNvSpPr txBox="1"/>
              <p:nvPr/>
            </p:nvSpPr>
            <p:spPr>
              <a:xfrm>
                <a:off x="0" y="0"/>
                <a:ext cx="812800" cy="441477"/>
              </a:xfrm>
              <a:prstGeom prst="rect">
                <a:avLst/>
              </a:prstGeom>
            </p:spPr>
            <p:txBody>
              <a:bodyPr lIns="50800" tIns="50800" rIns="50800" bIns="50800" rtlCol="0" anchor="ctr"/>
              <a:lstStyle/>
              <a:p>
                <a:pPr algn="ctr">
                  <a:lnSpc>
                    <a:spcPts val="1330"/>
                  </a:lnSpc>
                </a:pPr>
                <a:endParaRPr/>
              </a:p>
            </p:txBody>
          </p:sp>
        </p:grpSp>
        <p:sp>
          <p:nvSpPr>
            <p:cNvPr id="20" name="Freeform 20"/>
            <p:cNvSpPr/>
            <p:nvPr/>
          </p:nvSpPr>
          <p:spPr>
            <a:xfrm>
              <a:off x="195892" y="0"/>
              <a:ext cx="1673918" cy="563092"/>
            </a:xfrm>
            <a:custGeom>
              <a:avLst/>
              <a:gdLst/>
              <a:ahLst/>
              <a:cxnLst/>
              <a:rect l="l" t="t" r="r" b="b"/>
              <a:pathLst>
                <a:path w="1673918" h="563092">
                  <a:moveTo>
                    <a:pt x="0" y="0"/>
                  </a:moveTo>
                  <a:lnTo>
                    <a:pt x="1673918" y="0"/>
                  </a:lnTo>
                  <a:lnTo>
                    <a:pt x="1673918" y="563092"/>
                  </a:lnTo>
                  <a:lnTo>
                    <a:pt x="0" y="563092"/>
                  </a:lnTo>
                  <a:lnTo>
                    <a:pt x="0" y="0"/>
                  </a:lnTo>
                  <a:close/>
                </a:path>
              </a:pathLst>
            </a:custGeom>
            <a:blipFill>
              <a:blip r:embed="rId4"/>
              <a:stretch>
                <a:fillRect/>
              </a:stretch>
            </a:blipFill>
          </p:spPr>
          <p:txBody>
            <a:bodyPr/>
            <a:lstStyle/>
            <a:p>
              <a:endParaRPr lang="en-US"/>
            </a:p>
          </p:txBody>
        </p:sp>
        <p:sp>
          <p:nvSpPr>
            <p:cNvPr id="21" name="TextBox 21"/>
            <p:cNvSpPr txBox="1"/>
            <p:nvPr/>
          </p:nvSpPr>
          <p:spPr>
            <a:xfrm>
              <a:off x="314332" y="749096"/>
              <a:ext cx="1394663" cy="512961"/>
            </a:xfrm>
            <a:prstGeom prst="rect">
              <a:avLst/>
            </a:prstGeom>
          </p:spPr>
          <p:txBody>
            <a:bodyPr lIns="0" tIns="0" rIns="0" bIns="0" rtlCol="0" anchor="t">
              <a:spAutoFit/>
            </a:bodyPr>
            <a:lstStyle/>
            <a:p>
              <a:pPr algn="ctr">
                <a:lnSpc>
                  <a:spcPts val="1546"/>
                </a:lnSpc>
                <a:spcBef>
                  <a:spcPct val="0"/>
                </a:spcBef>
              </a:pPr>
              <a:r>
                <a:rPr lang="en-US" sz="1200">
                  <a:solidFill>
                    <a:srgbClr val="EAEAEC"/>
                  </a:solidFill>
                  <a:latin typeface="Garet Bold"/>
                </a:rPr>
                <a:t>DATA SETUP IN HDFS</a:t>
              </a:r>
            </a:p>
          </p:txBody>
        </p:sp>
      </p:grpSp>
      <p:sp>
        <p:nvSpPr>
          <p:cNvPr id="26" name="TextBox 26"/>
          <p:cNvSpPr txBox="1"/>
          <p:nvPr/>
        </p:nvSpPr>
        <p:spPr>
          <a:xfrm>
            <a:off x="12810525" y="5835213"/>
            <a:ext cx="1723095" cy="384721"/>
          </a:xfrm>
          <a:prstGeom prst="rect">
            <a:avLst/>
          </a:prstGeom>
        </p:spPr>
        <p:txBody>
          <a:bodyPr wrap="square" lIns="0" tIns="0" rIns="0" bIns="0" rtlCol="0" anchor="t">
            <a:spAutoFit/>
          </a:bodyPr>
          <a:lstStyle/>
          <a:p>
            <a:pPr algn="ctr">
              <a:lnSpc>
                <a:spcPts val="1509"/>
              </a:lnSpc>
              <a:spcBef>
                <a:spcPct val="0"/>
              </a:spcBef>
            </a:pPr>
            <a:r>
              <a:rPr lang="en-US" sz="1200">
                <a:solidFill>
                  <a:srgbClr val="2D3546"/>
                </a:solidFill>
                <a:latin typeface="Garet Bold"/>
              </a:rPr>
              <a:t>IMPALA INTEGRATION </a:t>
            </a:r>
          </a:p>
        </p:txBody>
      </p:sp>
      <p:grpSp>
        <p:nvGrpSpPr>
          <p:cNvPr id="27" name="Group 27"/>
          <p:cNvGrpSpPr/>
          <p:nvPr/>
        </p:nvGrpSpPr>
        <p:grpSpPr>
          <a:xfrm>
            <a:off x="8158517" y="4848487"/>
            <a:ext cx="2015933" cy="1807771"/>
            <a:chOff x="0" y="0"/>
            <a:chExt cx="2023327" cy="1812604"/>
          </a:xfrm>
        </p:grpSpPr>
        <p:grpSp>
          <p:nvGrpSpPr>
            <p:cNvPr id="28" name="Group 28"/>
            <p:cNvGrpSpPr/>
            <p:nvPr/>
          </p:nvGrpSpPr>
          <p:grpSpPr>
            <a:xfrm>
              <a:off x="0" y="469225"/>
              <a:ext cx="2023327" cy="1098981"/>
              <a:chOff x="0" y="0"/>
              <a:chExt cx="812800" cy="441477"/>
            </a:xfrm>
          </p:grpSpPr>
          <p:sp>
            <p:nvSpPr>
              <p:cNvPr id="29" name="Freeform 29"/>
              <p:cNvSpPr/>
              <p:nvPr/>
            </p:nvSpPr>
            <p:spPr>
              <a:xfrm>
                <a:off x="0" y="0"/>
                <a:ext cx="812800" cy="441477"/>
              </a:xfrm>
              <a:custGeom>
                <a:avLst/>
                <a:gdLst/>
                <a:ahLst/>
                <a:cxnLst/>
                <a:rect l="l" t="t" r="r" b="b"/>
                <a:pathLst>
                  <a:path w="812800" h="441477">
                    <a:moveTo>
                      <a:pt x="53558" y="0"/>
                    </a:moveTo>
                    <a:lnTo>
                      <a:pt x="759242" y="0"/>
                    </a:lnTo>
                    <a:cubicBezTo>
                      <a:pt x="788821" y="0"/>
                      <a:pt x="812800" y="23979"/>
                      <a:pt x="812800" y="53558"/>
                    </a:cubicBezTo>
                    <a:lnTo>
                      <a:pt x="812800" y="387919"/>
                    </a:lnTo>
                    <a:cubicBezTo>
                      <a:pt x="812800" y="417498"/>
                      <a:pt x="788821" y="441477"/>
                      <a:pt x="759242" y="441477"/>
                    </a:cubicBezTo>
                    <a:lnTo>
                      <a:pt x="53558" y="441477"/>
                    </a:lnTo>
                    <a:cubicBezTo>
                      <a:pt x="23979" y="441477"/>
                      <a:pt x="0" y="417498"/>
                      <a:pt x="0" y="387919"/>
                    </a:cubicBezTo>
                    <a:lnTo>
                      <a:pt x="0" y="53558"/>
                    </a:lnTo>
                    <a:cubicBezTo>
                      <a:pt x="0" y="23979"/>
                      <a:pt x="23979" y="0"/>
                      <a:pt x="53558" y="0"/>
                    </a:cubicBezTo>
                    <a:close/>
                  </a:path>
                </a:pathLst>
              </a:custGeom>
              <a:solidFill>
                <a:srgbClr val="2D3546"/>
              </a:solidFill>
              <a:ln cap="sq">
                <a:noFill/>
                <a:prstDash val="solid"/>
                <a:miter/>
              </a:ln>
            </p:spPr>
            <p:txBody>
              <a:bodyPr/>
              <a:lstStyle/>
              <a:p>
                <a:endParaRPr lang="en-US"/>
              </a:p>
            </p:txBody>
          </p:sp>
          <p:sp>
            <p:nvSpPr>
              <p:cNvPr id="30" name="TextBox 30"/>
              <p:cNvSpPr txBox="1"/>
              <p:nvPr/>
            </p:nvSpPr>
            <p:spPr>
              <a:xfrm>
                <a:off x="0" y="0"/>
                <a:ext cx="812800" cy="441477"/>
              </a:xfrm>
              <a:prstGeom prst="rect">
                <a:avLst/>
              </a:prstGeom>
            </p:spPr>
            <p:txBody>
              <a:bodyPr lIns="50800" tIns="50800" rIns="50800" bIns="50800" rtlCol="0" anchor="ctr"/>
              <a:lstStyle/>
              <a:p>
                <a:pPr algn="ctr">
                  <a:lnSpc>
                    <a:spcPts val="1330"/>
                  </a:lnSpc>
                </a:pPr>
                <a:endParaRPr/>
              </a:p>
            </p:txBody>
          </p:sp>
        </p:grpSp>
        <p:sp>
          <p:nvSpPr>
            <p:cNvPr id="31" name="Freeform 31"/>
            <p:cNvSpPr/>
            <p:nvPr/>
          </p:nvSpPr>
          <p:spPr>
            <a:xfrm>
              <a:off x="554558" y="0"/>
              <a:ext cx="914210" cy="914210"/>
            </a:xfrm>
            <a:custGeom>
              <a:avLst/>
              <a:gdLst/>
              <a:ahLst/>
              <a:cxnLst/>
              <a:rect l="l" t="t" r="r" b="b"/>
              <a:pathLst>
                <a:path w="914210" h="914210">
                  <a:moveTo>
                    <a:pt x="0" y="0"/>
                  </a:moveTo>
                  <a:lnTo>
                    <a:pt x="914210" y="0"/>
                  </a:lnTo>
                  <a:lnTo>
                    <a:pt x="914210" y="914210"/>
                  </a:lnTo>
                  <a:lnTo>
                    <a:pt x="0" y="914210"/>
                  </a:lnTo>
                  <a:lnTo>
                    <a:pt x="0" y="0"/>
                  </a:lnTo>
                  <a:close/>
                </a:path>
              </a:pathLst>
            </a:custGeom>
            <a:blipFill>
              <a:blip r:embed="rId5"/>
              <a:stretch>
                <a:fillRect/>
              </a:stretch>
            </a:blipFill>
          </p:spPr>
          <p:txBody>
            <a:bodyPr/>
            <a:lstStyle/>
            <a:p>
              <a:endParaRPr lang="en-US"/>
            </a:p>
          </p:txBody>
        </p:sp>
        <p:sp>
          <p:nvSpPr>
            <p:cNvPr id="32" name="TextBox 32"/>
            <p:cNvSpPr txBox="1"/>
            <p:nvPr/>
          </p:nvSpPr>
          <p:spPr>
            <a:xfrm>
              <a:off x="19969" y="1043163"/>
              <a:ext cx="2003358" cy="769441"/>
            </a:xfrm>
            <a:prstGeom prst="rect">
              <a:avLst/>
            </a:prstGeom>
          </p:spPr>
          <p:txBody>
            <a:bodyPr lIns="0" tIns="0" rIns="0" bIns="0" rtlCol="0" anchor="t">
              <a:spAutoFit/>
            </a:bodyPr>
            <a:lstStyle/>
            <a:p>
              <a:pPr algn="ctr">
                <a:lnSpc>
                  <a:spcPts val="1523"/>
                </a:lnSpc>
                <a:spcBef>
                  <a:spcPct val="0"/>
                </a:spcBef>
              </a:pPr>
              <a:r>
                <a:rPr lang="en-US" sz="1200">
                  <a:solidFill>
                    <a:srgbClr val="EAEAEC"/>
                  </a:solidFill>
                  <a:latin typeface="Garet Bold"/>
                </a:rPr>
                <a:t>DATA ENRICHMENT IN PIG</a:t>
              </a:r>
            </a:p>
          </p:txBody>
        </p:sp>
      </p:grpSp>
      <p:grpSp>
        <p:nvGrpSpPr>
          <p:cNvPr id="33" name="Group 33"/>
          <p:cNvGrpSpPr/>
          <p:nvPr/>
        </p:nvGrpSpPr>
        <p:grpSpPr>
          <a:xfrm>
            <a:off x="3916909" y="5305260"/>
            <a:ext cx="2023439" cy="1195873"/>
            <a:chOff x="0" y="0"/>
            <a:chExt cx="812800" cy="441477"/>
          </a:xfrm>
        </p:grpSpPr>
        <p:sp>
          <p:nvSpPr>
            <p:cNvPr id="34" name="Freeform 34"/>
            <p:cNvSpPr/>
            <p:nvPr/>
          </p:nvSpPr>
          <p:spPr>
            <a:xfrm>
              <a:off x="0" y="0"/>
              <a:ext cx="812800" cy="441477"/>
            </a:xfrm>
            <a:custGeom>
              <a:avLst/>
              <a:gdLst/>
              <a:ahLst/>
              <a:cxnLst/>
              <a:rect l="l" t="t" r="r" b="b"/>
              <a:pathLst>
                <a:path w="812800" h="441477">
                  <a:moveTo>
                    <a:pt x="56120" y="0"/>
                  </a:moveTo>
                  <a:lnTo>
                    <a:pt x="756680" y="0"/>
                  </a:lnTo>
                  <a:cubicBezTo>
                    <a:pt x="771564" y="0"/>
                    <a:pt x="785839" y="5913"/>
                    <a:pt x="796363" y="16437"/>
                  </a:cubicBezTo>
                  <a:cubicBezTo>
                    <a:pt x="806887" y="26961"/>
                    <a:pt x="812800" y="41236"/>
                    <a:pt x="812800" y="56120"/>
                  </a:cubicBezTo>
                  <a:lnTo>
                    <a:pt x="812800" y="385357"/>
                  </a:lnTo>
                  <a:cubicBezTo>
                    <a:pt x="812800" y="400241"/>
                    <a:pt x="806887" y="414515"/>
                    <a:pt x="796363" y="425040"/>
                  </a:cubicBezTo>
                  <a:cubicBezTo>
                    <a:pt x="785839" y="435564"/>
                    <a:pt x="771564" y="441477"/>
                    <a:pt x="756680" y="441477"/>
                  </a:cubicBezTo>
                  <a:lnTo>
                    <a:pt x="56120" y="441477"/>
                  </a:lnTo>
                  <a:cubicBezTo>
                    <a:pt x="41236" y="441477"/>
                    <a:pt x="26961" y="435564"/>
                    <a:pt x="16437" y="425040"/>
                  </a:cubicBezTo>
                  <a:cubicBezTo>
                    <a:pt x="5913" y="414515"/>
                    <a:pt x="0" y="400241"/>
                    <a:pt x="0" y="385357"/>
                  </a:cubicBezTo>
                  <a:lnTo>
                    <a:pt x="0" y="56120"/>
                  </a:lnTo>
                  <a:cubicBezTo>
                    <a:pt x="0" y="41236"/>
                    <a:pt x="5913" y="26961"/>
                    <a:pt x="16437" y="16437"/>
                  </a:cubicBezTo>
                  <a:cubicBezTo>
                    <a:pt x="26961" y="5913"/>
                    <a:pt x="41236" y="0"/>
                    <a:pt x="56120" y="0"/>
                  </a:cubicBezTo>
                  <a:close/>
                </a:path>
              </a:pathLst>
            </a:custGeom>
            <a:solidFill>
              <a:srgbClr val="EAEAEC"/>
            </a:solidFill>
            <a:ln w="38100" cap="sq">
              <a:solidFill>
                <a:srgbClr val="2D3546"/>
              </a:solidFill>
              <a:prstDash val="solid"/>
              <a:miter/>
            </a:ln>
          </p:spPr>
          <p:txBody>
            <a:bodyPr/>
            <a:lstStyle/>
            <a:p>
              <a:endParaRPr lang="en-US"/>
            </a:p>
          </p:txBody>
        </p:sp>
        <p:sp>
          <p:nvSpPr>
            <p:cNvPr id="35" name="TextBox 35"/>
            <p:cNvSpPr txBox="1"/>
            <p:nvPr/>
          </p:nvSpPr>
          <p:spPr>
            <a:xfrm>
              <a:off x="0" y="0"/>
              <a:ext cx="812800" cy="441477"/>
            </a:xfrm>
            <a:prstGeom prst="rect">
              <a:avLst/>
            </a:prstGeom>
          </p:spPr>
          <p:txBody>
            <a:bodyPr lIns="52801" tIns="52801" rIns="52801" bIns="52801" rtlCol="0" anchor="ctr"/>
            <a:lstStyle/>
            <a:p>
              <a:pPr algn="ctr">
                <a:lnSpc>
                  <a:spcPts val="1330"/>
                </a:lnSpc>
              </a:pPr>
              <a:endParaRPr/>
            </a:p>
          </p:txBody>
        </p:sp>
      </p:grpSp>
      <p:sp>
        <p:nvSpPr>
          <p:cNvPr id="37" name="Freeform 37"/>
          <p:cNvSpPr/>
          <p:nvPr/>
        </p:nvSpPr>
        <p:spPr>
          <a:xfrm>
            <a:off x="4985416" y="4730626"/>
            <a:ext cx="1162855" cy="542818"/>
          </a:xfrm>
          <a:custGeom>
            <a:avLst/>
            <a:gdLst/>
            <a:ahLst/>
            <a:cxnLst/>
            <a:rect l="l" t="t" r="r" b="b"/>
            <a:pathLst>
              <a:path w="711414" h="239314">
                <a:moveTo>
                  <a:pt x="0" y="0"/>
                </a:moveTo>
                <a:lnTo>
                  <a:pt x="711415" y="0"/>
                </a:lnTo>
                <a:lnTo>
                  <a:pt x="711415" y="239313"/>
                </a:lnTo>
                <a:lnTo>
                  <a:pt x="0" y="239313"/>
                </a:lnTo>
                <a:lnTo>
                  <a:pt x="0" y="0"/>
                </a:lnTo>
                <a:close/>
              </a:path>
            </a:pathLst>
          </a:custGeom>
          <a:blipFill>
            <a:blip r:embed="rId4"/>
            <a:stretch>
              <a:fillRect/>
            </a:stretch>
          </a:blipFill>
        </p:spPr>
        <p:txBody>
          <a:bodyPr/>
          <a:lstStyle/>
          <a:p>
            <a:endParaRPr lang="en-US"/>
          </a:p>
        </p:txBody>
      </p:sp>
      <p:sp>
        <p:nvSpPr>
          <p:cNvPr id="38" name="TextBox 38"/>
          <p:cNvSpPr txBox="1"/>
          <p:nvPr/>
        </p:nvSpPr>
        <p:spPr>
          <a:xfrm>
            <a:off x="4070606" y="5800878"/>
            <a:ext cx="1617611" cy="384721"/>
          </a:xfrm>
          <a:prstGeom prst="rect">
            <a:avLst/>
          </a:prstGeom>
        </p:spPr>
        <p:txBody>
          <a:bodyPr wrap="square" lIns="0" tIns="0" rIns="0" bIns="0" rtlCol="0" anchor="t">
            <a:spAutoFit/>
          </a:bodyPr>
          <a:lstStyle/>
          <a:p>
            <a:pPr algn="ctr">
              <a:lnSpc>
                <a:spcPts val="1523"/>
              </a:lnSpc>
              <a:spcBef>
                <a:spcPct val="0"/>
              </a:spcBef>
            </a:pPr>
            <a:r>
              <a:rPr lang="en-US" sz="1200">
                <a:solidFill>
                  <a:srgbClr val="000000"/>
                </a:solidFill>
                <a:latin typeface="Garet Bold"/>
              </a:rPr>
              <a:t>TABLEAU AND HDFS SYNCHRONIZATION</a:t>
            </a:r>
          </a:p>
        </p:txBody>
      </p:sp>
      <p:grpSp>
        <p:nvGrpSpPr>
          <p:cNvPr id="44" name="Group 44"/>
          <p:cNvGrpSpPr/>
          <p:nvPr/>
        </p:nvGrpSpPr>
        <p:grpSpPr>
          <a:xfrm>
            <a:off x="6099969" y="7381161"/>
            <a:ext cx="1517495" cy="824235"/>
            <a:chOff x="0" y="270172"/>
            <a:chExt cx="2023327" cy="1098981"/>
          </a:xfrm>
        </p:grpSpPr>
        <p:grpSp>
          <p:nvGrpSpPr>
            <p:cNvPr id="45" name="Group 45"/>
            <p:cNvGrpSpPr/>
            <p:nvPr/>
          </p:nvGrpSpPr>
          <p:grpSpPr>
            <a:xfrm>
              <a:off x="0" y="270172"/>
              <a:ext cx="2023327" cy="1098981"/>
              <a:chOff x="0" y="0"/>
              <a:chExt cx="812800" cy="441477"/>
            </a:xfrm>
          </p:grpSpPr>
          <p:sp>
            <p:nvSpPr>
              <p:cNvPr id="46" name="Freeform 46"/>
              <p:cNvSpPr/>
              <p:nvPr/>
            </p:nvSpPr>
            <p:spPr>
              <a:xfrm>
                <a:off x="0" y="0"/>
                <a:ext cx="812800" cy="441477"/>
              </a:xfrm>
              <a:custGeom>
                <a:avLst/>
                <a:gdLst/>
                <a:ahLst/>
                <a:cxnLst/>
                <a:rect l="l" t="t" r="r" b="b"/>
                <a:pathLst>
                  <a:path w="812800" h="441477">
                    <a:moveTo>
                      <a:pt x="53558" y="0"/>
                    </a:moveTo>
                    <a:lnTo>
                      <a:pt x="759242" y="0"/>
                    </a:lnTo>
                    <a:cubicBezTo>
                      <a:pt x="788821" y="0"/>
                      <a:pt x="812800" y="23979"/>
                      <a:pt x="812800" y="53558"/>
                    </a:cubicBezTo>
                    <a:lnTo>
                      <a:pt x="812800" y="387919"/>
                    </a:lnTo>
                    <a:cubicBezTo>
                      <a:pt x="812800" y="417498"/>
                      <a:pt x="788821" y="441477"/>
                      <a:pt x="759242" y="441477"/>
                    </a:cubicBezTo>
                    <a:lnTo>
                      <a:pt x="53558" y="441477"/>
                    </a:lnTo>
                    <a:cubicBezTo>
                      <a:pt x="23979" y="441477"/>
                      <a:pt x="0" y="417498"/>
                      <a:pt x="0" y="387919"/>
                    </a:cubicBezTo>
                    <a:lnTo>
                      <a:pt x="0" y="53558"/>
                    </a:lnTo>
                    <a:cubicBezTo>
                      <a:pt x="0" y="23979"/>
                      <a:pt x="23979" y="0"/>
                      <a:pt x="53558" y="0"/>
                    </a:cubicBezTo>
                    <a:close/>
                  </a:path>
                </a:pathLst>
              </a:custGeom>
              <a:solidFill>
                <a:srgbClr val="2D3546"/>
              </a:solidFill>
              <a:ln cap="sq">
                <a:noFill/>
                <a:prstDash val="solid"/>
                <a:miter/>
              </a:ln>
            </p:spPr>
            <p:txBody>
              <a:bodyPr/>
              <a:lstStyle/>
              <a:p>
                <a:endParaRPr lang="en-US"/>
              </a:p>
            </p:txBody>
          </p:sp>
          <p:sp>
            <p:nvSpPr>
              <p:cNvPr id="47" name="TextBox 47"/>
              <p:cNvSpPr txBox="1"/>
              <p:nvPr/>
            </p:nvSpPr>
            <p:spPr>
              <a:xfrm>
                <a:off x="0" y="0"/>
                <a:ext cx="812800" cy="441477"/>
              </a:xfrm>
              <a:prstGeom prst="rect">
                <a:avLst/>
              </a:prstGeom>
            </p:spPr>
            <p:txBody>
              <a:bodyPr lIns="50800" tIns="50800" rIns="50800" bIns="50800" rtlCol="0" anchor="ctr"/>
              <a:lstStyle/>
              <a:p>
                <a:pPr algn="ctr">
                  <a:lnSpc>
                    <a:spcPts val="1330"/>
                  </a:lnSpc>
                </a:pPr>
                <a:endParaRPr/>
              </a:p>
            </p:txBody>
          </p:sp>
        </p:grpSp>
        <p:sp>
          <p:nvSpPr>
            <p:cNvPr id="50" name="TextBox 50"/>
            <p:cNvSpPr txBox="1"/>
            <p:nvPr/>
          </p:nvSpPr>
          <p:spPr>
            <a:xfrm>
              <a:off x="121151" y="702876"/>
              <a:ext cx="1780564" cy="512962"/>
            </a:xfrm>
            <a:prstGeom prst="rect">
              <a:avLst/>
            </a:prstGeom>
          </p:spPr>
          <p:txBody>
            <a:bodyPr wrap="square" lIns="0" tIns="0" rIns="0" bIns="0" rtlCol="0" anchor="t">
              <a:spAutoFit/>
            </a:bodyPr>
            <a:lstStyle/>
            <a:p>
              <a:pPr algn="ctr">
                <a:lnSpc>
                  <a:spcPts val="1546"/>
                </a:lnSpc>
                <a:spcBef>
                  <a:spcPct val="0"/>
                </a:spcBef>
              </a:pPr>
              <a:r>
                <a:rPr lang="en-US" sz="1200">
                  <a:solidFill>
                    <a:srgbClr val="EAEAEC"/>
                  </a:solidFill>
                  <a:latin typeface="Garet Bold"/>
                </a:rPr>
                <a:t>TABLEAU AND R INTEGRATION</a:t>
              </a:r>
            </a:p>
          </p:txBody>
        </p:sp>
      </p:grpSp>
      <p:grpSp>
        <p:nvGrpSpPr>
          <p:cNvPr id="51" name="Group 51"/>
          <p:cNvGrpSpPr/>
          <p:nvPr/>
        </p:nvGrpSpPr>
        <p:grpSpPr>
          <a:xfrm>
            <a:off x="8506142" y="3372311"/>
            <a:ext cx="1517495" cy="824236"/>
            <a:chOff x="0" y="0"/>
            <a:chExt cx="812800" cy="441477"/>
          </a:xfrm>
        </p:grpSpPr>
        <p:sp>
          <p:nvSpPr>
            <p:cNvPr id="52" name="Freeform 52"/>
            <p:cNvSpPr/>
            <p:nvPr/>
          </p:nvSpPr>
          <p:spPr>
            <a:xfrm>
              <a:off x="0" y="0"/>
              <a:ext cx="812800" cy="441477"/>
            </a:xfrm>
            <a:custGeom>
              <a:avLst/>
              <a:gdLst/>
              <a:ahLst/>
              <a:cxnLst/>
              <a:rect l="l" t="t" r="r" b="b"/>
              <a:pathLst>
                <a:path w="812800" h="441477">
                  <a:moveTo>
                    <a:pt x="56120" y="0"/>
                  </a:moveTo>
                  <a:lnTo>
                    <a:pt x="756680" y="0"/>
                  </a:lnTo>
                  <a:cubicBezTo>
                    <a:pt x="771564" y="0"/>
                    <a:pt x="785839" y="5913"/>
                    <a:pt x="796363" y="16437"/>
                  </a:cubicBezTo>
                  <a:cubicBezTo>
                    <a:pt x="806887" y="26961"/>
                    <a:pt x="812800" y="41236"/>
                    <a:pt x="812800" y="56120"/>
                  </a:cubicBezTo>
                  <a:lnTo>
                    <a:pt x="812800" y="385357"/>
                  </a:lnTo>
                  <a:cubicBezTo>
                    <a:pt x="812800" y="400241"/>
                    <a:pt x="806887" y="414515"/>
                    <a:pt x="796363" y="425040"/>
                  </a:cubicBezTo>
                  <a:cubicBezTo>
                    <a:pt x="785839" y="435564"/>
                    <a:pt x="771564" y="441477"/>
                    <a:pt x="756680" y="441477"/>
                  </a:cubicBezTo>
                  <a:lnTo>
                    <a:pt x="56120" y="441477"/>
                  </a:lnTo>
                  <a:cubicBezTo>
                    <a:pt x="41236" y="441477"/>
                    <a:pt x="26961" y="435564"/>
                    <a:pt x="16437" y="425040"/>
                  </a:cubicBezTo>
                  <a:cubicBezTo>
                    <a:pt x="5913" y="414515"/>
                    <a:pt x="0" y="400241"/>
                    <a:pt x="0" y="385357"/>
                  </a:cubicBezTo>
                  <a:lnTo>
                    <a:pt x="0" y="56120"/>
                  </a:lnTo>
                  <a:cubicBezTo>
                    <a:pt x="0" y="41236"/>
                    <a:pt x="5913" y="26961"/>
                    <a:pt x="16437" y="16437"/>
                  </a:cubicBezTo>
                  <a:cubicBezTo>
                    <a:pt x="26961" y="5913"/>
                    <a:pt x="41236" y="0"/>
                    <a:pt x="56120" y="0"/>
                  </a:cubicBezTo>
                  <a:close/>
                </a:path>
              </a:pathLst>
            </a:custGeom>
            <a:solidFill>
              <a:srgbClr val="EAEAEC"/>
            </a:solidFill>
            <a:ln w="38100" cap="sq">
              <a:solidFill>
                <a:srgbClr val="2D3546"/>
              </a:solidFill>
              <a:prstDash val="solid"/>
              <a:miter/>
            </a:ln>
          </p:spPr>
          <p:txBody>
            <a:bodyPr/>
            <a:lstStyle/>
            <a:p>
              <a:endParaRPr lang="en-US"/>
            </a:p>
          </p:txBody>
        </p:sp>
        <p:sp>
          <p:nvSpPr>
            <p:cNvPr id="53" name="TextBox 53"/>
            <p:cNvSpPr txBox="1"/>
            <p:nvPr/>
          </p:nvSpPr>
          <p:spPr>
            <a:xfrm>
              <a:off x="0" y="0"/>
              <a:ext cx="812800" cy="441477"/>
            </a:xfrm>
            <a:prstGeom prst="rect">
              <a:avLst/>
            </a:prstGeom>
          </p:spPr>
          <p:txBody>
            <a:bodyPr lIns="52801" tIns="52801" rIns="52801" bIns="52801" rtlCol="0" anchor="ctr"/>
            <a:lstStyle/>
            <a:p>
              <a:pPr algn="ctr">
                <a:lnSpc>
                  <a:spcPts val="1330"/>
                </a:lnSpc>
              </a:pPr>
              <a:endParaRPr/>
            </a:p>
          </p:txBody>
        </p:sp>
      </p:grpSp>
      <p:sp>
        <p:nvSpPr>
          <p:cNvPr id="54" name="Freeform 54"/>
          <p:cNvSpPr/>
          <p:nvPr/>
        </p:nvSpPr>
        <p:spPr>
          <a:xfrm>
            <a:off x="8914303" y="2806629"/>
            <a:ext cx="734157" cy="809631"/>
          </a:xfrm>
          <a:custGeom>
            <a:avLst/>
            <a:gdLst/>
            <a:ahLst/>
            <a:cxnLst/>
            <a:rect l="l" t="t" r="r" b="b"/>
            <a:pathLst>
              <a:path w="734157" h="809631">
                <a:moveTo>
                  <a:pt x="0" y="0"/>
                </a:moveTo>
                <a:lnTo>
                  <a:pt x="734157" y="0"/>
                </a:lnTo>
                <a:lnTo>
                  <a:pt x="734157" y="809631"/>
                </a:lnTo>
                <a:lnTo>
                  <a:pt x="0" y="809631"/>
                </a:lnTo>
                <a:lnTo>
                  <a:pt x="0" y="0"/>
                </a:lnTo>
                <a:close/>
              </a:path>
            </a:pathLst>
          </a:custGeom>
          <a:blipFill>
            <a:blip r:embed="rId6"/>
            <a:stretch>
              <a:fillRect/>
            </a:stretch>
          </a:blipFill>
        </p:spPr>
        <p:txBody>
          <a:bodyPr/>
          <a:lstStyle/>
          <a:p>
            <a:endParaRPr lang="en-US"/>
          </a:p>
        </p:txBody>
      </p:sp>
      <p:sp>
        <p:nvSpPr>
          <p:cNvPr id="55" name="TextBox 55"/>
          <p:cNvSpPr txBox="1"/>
          <p:nvPr/>
        </p:nvSpPr>
        <p:spPr>
          <a:xfrm>
            <a:off x="8741891" y="3783560"/>
            <a:ext cx="1045997" cy="192360"/>
          </a:xfrm>
          <a:prstGeom prst="rect">
            <a:avLst/>
          </a:prstGeom>
        </p:spPr>
        <p:txBody>
          <a:bodyPr lIns="0" tIns="0" rIns="0" bIns="0" rtlCol="0" anchor="t">
            <a:spAutoFit/>
          </a:bodyPr>
          <a:lstStyle/>
          <a:p>
            <a:pPr algn="ctr">
              <a:lnSpc>
                <a:spcPts val="1546"/>
              </a:lnSpc>
              <a:spcBef>
                <a:spcPct val="0"/>
              </a:spcBef>
            </a:pPr>
            <a:r>
              <a:rPr lang="en-US" sz="1200">
                <a:solidFill>
                  <a:srgbClr val="2D3546"/>
                </a:solidFill>
                <a:latin typeface="Garet Bold"/>
              </a:rPr>
              <a:t>MOVE FILES</a:t>
            </a:r>
          </a:p>
        </p:txBody>
      </p:sp>
      <p:sp>
        <p:nvSpPr>
          <p:cNvPr id="56" name="TextBox 56"/>
          <p:cNvSpPr txBox="1"/>
          <p:nvPr/>
        </p:nvSpPr>
        <p:spPr>
          <a:xfrm>
            <a:off x="6070886" y="3336200"/>
            <a:ext cx="1856465" cy="539891"/>
          </a:xfrm>
          <a:prstGeom prst="rect">
            <a:avLst/>
          </a:prstGeom>
        </p:spPr>
        <p:txBody>
          <a:bodyPr lIns="0" tIns="0" rIns="0" bIns="0" rtlCol="0" anchor="t">
            <a:spAutoFit/>
          </a:bodyPr>
          <a:lstStyle/>
          <a:p>
            <a:pPr algn="ctr">
              <a:lnSpc>
                <a:spcPts val="1396"/>
              </a:lnSpc>
            </a:pPr>
            <a:r>
              <a:rPr lang="en-US" sz="1200">
                <a:solidFill>
                  <a:srgbClr val="000000"/>
                </a:solidFill>
                <a:latin typeface="Garet"/>
              </a:rPr>
              <a:t>Initiate data download </a:t>
            </a:r>
            <a:endParaRPr lang="en-US" sz="1200">
              <a:ea typeface="Calibri"/>
              <a:cs typeface="Calibri"/>
            </a:endParaRPr>
          </a:p>
          <a:p>
            <a:pPr algn="ctr">
              <a:lnSpc>
                <a:spcPts val="1396"/>
              </a:lnSpc>
            </a:pPr>
            <a:r>
              <a:rPr lang="en-US" sz="1200">
                <a:solidFill>
                  <a:srgbClr val="000000"/>
                </a:solidFill>
                <a:latin typeface="Garet"/>
              </a:rPr>
              <a:t>from the internet.</a:t>
            </a:r>
          </a:p>
          <a:p>
            <a:pPr algn="ctr">
              <a:lnSpc>
                <a:spcPts val="1396"/>
              </a:lnSpc>
            </a:pPr>
            <a:endParaRPr lang="en-US" sz="1200">
              <a:solidFill>
                <a:srgbClr val="000000"/>
              </a:solidFill>
              <a:latin typeface="Garet"/>
            </a:endParaRPr>
          </a:p>
        </p:txBody>
      </p:sp>
      <p:sp>
        <p:nvSpPr>
          <p:cNvPr id="57" name="TextBox 57"/>
          <p:cNvSpPr txBox="1"/>
          <p:nvPr/>
        </p:nvSpPr>
        <p:spPr>
          <a:xfrm>
            <a:off x="10440092" y="3302521"/>
            <a:ext cx="1856465" cy="360355"/>
          </a:xfrm>
          <a:prstGeom prst="rect">
            <a:avLst/>
          </a:prstGeom>
        </p:spPr>
        <p:txBody>
          <a:bodyPr wrap="square" lIns="0" tIns="0" rIns="0" bIns="0" rtlCol="0" anchor="t">
            <a:spAutoFit/>
          </a:bodyPr>
          <a:lstStyle/>
          <a:p>
            <a:pPr algn="ctr">
              <a:lnSpc>
                <a:spcPts val="1396"/>
              </a:lnSpc>
            </a:pPr>
            <a:r>
              <a:rPr lang="en-US" sz="1200">
                <a:solidFill>
                  <a:srgbClr val="000000"/>
                </a:solidFill>
                <a:latin typeface="Garet"/>
              </a:rPr>
              <a:t>Transfer dataset to local VM storage</a:t>
            </a:r>
            <a:endParaRPr lang="en-US" sz="1200">
              <a:ea typeface="Calibri"/>
              <a:cs typeface="Calibri"/>
            </a:endParaRPr>
          </a:p>
        </p:txBody>
      </p:sp>
      <p:sp>
        <p:nvSpPr>
          <p:cNvPr id="58" name="TextBox 58"/>
          <p:cNvSpPr txBox="1"/>
          <p:nvPr/>
        </p:nvSpPr>
        <p:spPr>
          <a:xfrm>
            <a:off x="10108804" y="3869770"/>
            <a:ext cx="2644984" cy="360355"/>
          </a:xfrm>
          <a:prstGeom prst="rect">
            <a:avLst/>
          </a:prstGeom>
        </p:spPr>
        <p:txBody>
          <a:bodyPr wrap="square" lIns="0" tIns="0" rIns="0" bIns="0" rtlCol="0" anchor="t">
            <a:spAutoFit/>
          </a:bodyPr>
          <a:lstStyle/>
          <a:p>
            <a:pPr algn="ctr">
              <a:lnSpc>
                <a:spcPts val="1396"/>
              </a:lnSpc>
            </a:pPr>
            <a:r>
              <a:rPr lang="en-US" sz="1200">
                <a:solidFill>
                  <a:srgbClr val="000000"/>
                </a:solidFill>
                <a:latin typeface="Garet"/>
              </a:rPr>
              <a:t>Relocate dataset to HDFS's primary directory</a:t>
            </a:r>
            <a:endParaRPr lang="en-US" sz="1200">
              <a:ea typeface="Calibri"/>
              <a:cs typeface="Calibri"/>
            </a:endParaRPr>
          </a:p>
        </p:txBody>
      </p:sp>
      <p:sp>
        <p:nvSpPr>
          <p:cNvPr id="59" name="TextBox 59"/>
          <p:cNvSpPr txBox="1"/>
          <p:nvPr/>
        </p:nvSpPr>
        <p:spPr>
          <a:xfrm>
            <a:off x="13752586" y="4488011"/>
            <a:ext cx="2716690" cy="360355"/>
          </a:xfrm>
          <a:prstGeom prst="rect">
            <a:avLst/>
          </a:prstGeom>
        </p:spPr>
        <p:txBody>
          <a:bodyPr wrap="square" lIns="0" tIns="0" rIns="0" bIns="0" rtlCol="0" anchor="t">
            <a:spAutoFit/>
          </a:bodyPr>
          <a:lstStyle/>
          <a:p>
            <a:pPr algn="ctr">
              <a:lnSpc>
                <a:spcPts val="1402"/>
              </a:lnSpc>
              <a:spcBef>
                <a:spcPct val="0"/>
              </a:spcBef>
            </a:pPr>
            <a:r>
              <a:rPr lang="en-US" sz="1200">
                <a:solidFill>
                  <a:srgbClr val="000000"/>
                </a:solidFill>
                <a:latin typeface="Garet"/>
              </a:rPr>
              <a:t>Create tables within HDFS for the files</a:t>
            </a:r>
            <a:endParaRPr lang="en-US">
              <a:ea typeface="Calibri"/>
              <a:cs typeface="Calibri"/>
            </a:endParaRPr>
          </a:p>
        </p:txBody>
      </p:sp>
      <p:sp>
        <p:nvSpPr>
          <p:cNvPr id="60" name="TextBox 60"/>
          <p:cNvSpPr txBox="1"/>
          <p:nvPr/>
        </p:nvSpPr>
        <p:spPr>
          <a:xfrm>
            <a:off x="10441949" y="5308950"/>
            <a:ext cx="1853944" cy="360355"/>
          </a:xfrm>
          <a:prstGeom prst="rect">
            <a:avLst/>
          </a:prstGeom>
        </p:spPr>
        <p:txBody>
          <a:bodyPr wrap="square" lIns="0" tIns="0" rIns="0" bIns="0" rtlCol="0" anchor="t">
            <a:spAutoFit/>
          </a:bodyPr>
          <a:lstStyle/>
          <a:p>
            <a:pPr algn="ctr">
              <a:lnSpc>
                <a:spcPts val="1402"/>
              </a:lnSpc>
              <a:spcBef>
                <a:spcPct val="0"/>
              </a:spcBef>
            </a:pPr>
            <a:r>
              <a:rPr lang="en-US" sz="1200">
                <a:solidFill>
                  <a:srgbClr val="000000"/>
                </a:solidFill>
                <a:latin typeface="Garet"/>
              </a:rPr>
              <a:t>Load dataset into the </a:t>
            </a:r>
            <a:endParaRPr lang="en-US"/>
          </a:p>
          <a:p>
            <a:pPr algn="ctr">
              <a:lnSpc>
                <a:spcPts val="1402"/>
              </a:lnSpc>
              <a:spcBef>
                <a:spcPct val="0"/>
              </a:spcBef>
            </a:pPr>
            <a:r>
              <a:rPr lang="en-US" sz="1200">
                <a:solidFill>
                  <a:srgbClr val="000000"/>
                </a:solidFill>
                <a:latin typeface="Garet"/>
              </a:rPr>
              <a:t>new tables</a:t>
            </a:r>
          </a:p>
        </p:txBody>
      </p:sp>
      <p:sp>
        <p:nvSpPr>
          <p:cNvPr id="62" name="TextBox 62"/>
          <p:cNvSpPr txBox="1"/>
          <p:nvPr/>
        </p:nvSpPr>
        <p:spPr>
          <a:xfrm>
            <a:off x="5980773" y="5195676"/>
            <a:ext cx="2092214" cy="469359"/>
          </a:xfrm>
          <a:prstGeom prst="rect">
            <a:avLst/>
          </a:prstGeom>
        </p:spPr>
        <p:txBody>
          <a:bodyPr wrap="square" lIns="0" tIns="0" rIns="0" bIns="0" rtlCol="0" anchor="t">
            <a:spAutoFit/>
          </a:bodyPr>
          <a:lstStyle/>
          <a:p>
            <a:pPr algn="ctr">
              <a:lnSpc>
                <a:spcPts val="1212"/>
              </a:lnSpc>
              <a:spcBef>
                <a:spcPct val="0"/>
              </a:spcBef>
            </a:pPr>
            <a:r>
              <a:rPr lang="en-US" sz="1200">
                <a:solidFill>
                  <a:srgbClr val="000000"/>
                </a:solidFill>
                <a:latin typeface="Garet"/>
              </a:rPr>
              <a:t>Employ pig scripts to augment the risk factor table</a:t>
            </a:r>
            <a:endParaRPr lang="en-US"/>
          </a:p>
        </p:txBody>
      </p:sp>
      <p:sp>
        <p:nvSpPr>
          <p:cNvPr id="63" name="TextBox 63"/>
          <p:cNvSpPr txBox="1"/>
          <p:nvPr/>
        </p:nvSpPr>
        <p:spPr>
          <a:xfrm>
            <a:off x="2208535" y="5665539"/>
            <a:ext cx="1486077" cy="539891"/>
          </a:xfrm>
          <a:prstGeom prst="rect">
            <a:avLst/>
          </a:prstGeom>
        </p:spPr>
        <p:txBody>
          <a:bodyPr wrap="square" lIns="0" tIns="0" rIns="0" bIns="0" rtlCol="0" anchor="t">
            <a:spAutoFit/>
          </a:bodyPr>
          <a:lstStyle/>
          <a:p>
            <a:pPr algn="ctr">
              <a:lnSpc>
                <a:spcPts val="1402"/>
              </a:lnSpc>
              <a:spcBef>
                <a:spcPct val="0"/>
              </a:spcBef>
            </a:pPr>
            <a:r>
              <a:rPr lang="en-US" sz="1200">
                <a:solidFill>
                  <a:srgbClr val="000000"/>
                </a:solidFill>
                <a:latin typeface="Garet"/>
              </a:rPr>
              <a:t>Configure Tableau to access </a:t>
            </a:r>
            <a:endParaRPr lang="en-US"/>
          </a:p>
          <a:p>
            <a:pPr algn="ctr">
              <a:lnSpc>
                <a:spcPts val="1402"/>
              </a:lnSpc>
              <a:spcBef>
                <a:spcPct val="0"/>
              </a:spcBef>
            </a:pPr>
            <a:r>
              <a:rPr lang="en-US" sz="1200">
                <a:solidFill>
                  <a:srgbClr val="000000"/>
                </a:solidFill>
                <a:latin typeface="Garet"/>
              </a:rPr>
              <a:t>HDFS </a:t>
            </a:r>
          </a:p>
        </p:txBody>
      </p:sp>
      <p:sp>
        <p:nvSpPr>
          <p:cNvPr id="64" name="TextBox 64"/>
          <p:cNvSpPr txBox="1"/>
          <p:nvPr/>
        </p:nvSpPr>
        <p:spPr>
          <a:xfrm>
            <a:off x="2712724" y="7097064"/>
            <a:ext cx="2274262" cy="539891"/>
          </a:xfrm>
          <a:prstGeom prst="rect">
            <a:avLst/>
          </a:prstGeom>
        </p:spPr>
        <p:txBody>
          <a:bodyPr wrap="square" lIns="0" tIns="0" rIns="0" bIns="0" rtlCol="0" anchor="t">
            <a:spAutoFit/>
          </a:bodyPr>
          <a:lstStyle/>
          <a:p>
            <a:pPr algn="ctr">
              <a:lnSpc>
                <a:spcPts val="1402"/>
              </a:lnSpc>
            </a:pPr>
            <a:r>
              <a:rPr lang="en-US" sz="1200">
                <a:solidFill>
                  <a:srgbClr val="000000"/>
                </a:solidFill>
                <a:latin typeface="Garet"/>
              </a:rPr>
              <a:t>Using ODBC drivers import tables in Tableau to visualize the dashboards</a:t>
            </a:r>
            <a:endParaRPr lang="en-US">
              <a:ea typeface="Calibri"/>
              <a:cs typeface="Calibri"/>
            </a:endParaRPr>
          </a:p>
        </p:txBody>
      </p:sp>
      <p:sp>
        <p:nvSpPr>
          <p:cNvPr id="66" name="TextBox 66"/>
          <p:cNvSpPr txBox="1"/>
          <p:nvPr/>
        </p:nvSpPr>
        <p:spPr>
          <a:xfrm>
            <a:off x="9877940" y="6974692"/>
            <a:ext cx="1553356" cy="384721"/>
          </a:xfrm>
          <a:prstGeom prst="rect">
            <a:avLst/>
          </a:prstGeom>
        </p:spPr>
        <p:txBody>
          <a:bodyPr wrap="square" lIns="0" tIns="0" rIns="0" bIns="0" rtlCol="0" anchor="t">
            <a:spAutoFit/>
          </a:bodyPr>
          <a:lstStyle/>
          <a:p>
            <a:pPr algn="ctr">
              <a:lnSpc>
                <a:spcPts val="1546"/>
              </a:lnSpc>
              <a:spcBef>
                <a:spcPct val="0"/>
              </a:spcBef>
            </a:pPr>
            <a:r>
              <a:rPr lang="en-US" sz="1200">
                <a:solidFill>
                  <a:srgbClr val="000000"/>
                </a:solidFill>
                <a:latin typeface="Garet Bold"/>
              </a:rPr>
              <a:t>REGRESSION ANALYSIS</a:t>
            </a:r>
          </a:p>
        </p:txBody>
      </p:sp>
      <p:sp>
        <p:nvSpPr>
          <p:cNvPr id="67" name="TextBox 67"/>
          <p:cNvSpPr txBox="1"/>
          <p:nvPr/>
        </p:nvSpPr>
        <p:spPr>
          <a:xfrm>
            <a:off x="7671933" y="7993366"/>
            <a:ext cx="2185162" cy="539891"/>
          </a:xfrm>
          <a:prstGeom prst="rect">
            <a:avLst/>
          </a:prstGeom>
        </p:spPr>
        <p:txBody>
          <a:bodyPr wrap="square" lIns="0" tIns="0" rIns="0" bIns="0" rtlCol="0" anchor="t">
            <a:spAutoFit/>
          </a:bodyPr>
          <a:lstStyle/>
          <a:p>
            <a:pPr algn="ctr">
              <a:lnSpc>
                <a:spcPts val="1402"/>
              </a:lnSpc>
              <a:spcBef>
                <a:spcPct val="0"/>
              </a:spcBef>
            </a:pPr>
            <a:r>
              <a:rPr lang="en-US" sz="1200" dirty="0">
                <a:solidFill>
                  <a:srgbClr val="000000"/>
                </a:solidFill>
                <a:latin typeface="Garet"/>
              </a:rPr>
              <a:t>Apply regression analysis </a:t>
            </a:r>
            <a:endParaRPr lang="en-US"/>
          </a:p>
          <a:p>
            <a:pPr algn="ctr">
              <a:lnSpc>
                <a:spcPts val="1402"/>
              </a:lnSpc>
              <a:spcBef>
                <a:spcPct val="0"/>
              </a:spcBef>
            </a:pPr>
            <a:r>
              <a:rPr lang="en-US" sz="1200" dirty="0">
                <a:solidFill>
                  <a:srgbClr val="000000"/>
                </a:solidFill>
                <a:latin typeface="Garet"/>
              </a:rPr>
              <a:t>to forecast the risk </a:t>
            </a:r>
            <a:endParaRPr lang="en-US" sz="1200">
              <a:solidFill>
                <a:srgbClr val="000000"/>
              </a:solidFill>
              <a:latin typeface="Garet"/>
            </a:endParaRPr>
          </a:p>
          <a:p>
            <a:pPr algn="ctr">
              <a:lnSpc>
                <a:spcPts val="1402"/>
              </a:lnSpc>
              <a:spcBef>
                <a:spcPct val="0"/>
              </a:spcBef>
            </a:pPr>
            <a:r>
              <a:rPr lang="en-US" sz="1200" dirty="0">
                <a:solidFill>
                  <a:srgbClr val="000000"/>
                </a:solidFill>
                <a:latin typeface="Garet"/>
              </a:rPr>
              <a:t>assessment factor</a:t>
            </a:r>
            <a:endParaRPr lang="en-US" sz="1200">
              <a:solidFill>
                <a:srgbClr val="000000"/>
              </a:solidFill>
              <a:latin typeface="Garet"/>
            </a:endParaRPr>
          </a:p>
        </p:txBody>
      </p:sp>
      <p:sp>
        <p:nvSpPr>
          <p:cNvPr id="73" name="TextBox 73"/>
          <p:cNvSpPr txBox="1"/>
          <p:nvPr/>
        </p:nvSpPr>
        <p:spPr>
          <a:xfrm>
            <a:off x="1118263" y="707261"/>
            <a:ext cx="12576897" cy="1134221"/>
          </a:xfrm>
          <a:prstGeom prst="rect">
            <a:avLst/>
          </a:prstGeom>
        </p:spPr>
        <p:txBody>
          <a:bodyPr lIns="0" tIns="0" rIns="0" bIns="0" rtlCol="0" anchor="t">
            <a:spAutoFit/>
          </a:bodyPr>
          <a:lstStyle/>
          <a:p>
            <a:pPr>
              <a:lnSpc>
                <a:spcPts val="9782"/>
              </a:lnSpc>
            </a:pPr>
            <a:r>
              <a:rPr lang="en-US" sz="6500">
                <a:solidFill>
                  <a:srgbClr val="051D40"/>
                </a:solidFill>
                <a:latin typeface="Open Sauce"/>
              </a:rPr>
              <a:t>PROJECT FLOW CHART</a:t>
            </a:r>
          </a:p>
        </p:txBody>
      </p:sp>
      <p:pic>
        <p:nvPicPr>
          <p:cNvPr id="76" name="Picture 75" descr="A logo with blue text&#10;&#10;Description automatically generated">
            <a:extLst>
              <a:ext uri="{FF2B5EF4-FFF2-40B4-BE49-F238E27FC236}">
                <a16:creationId xmlns:a16="http://schemas.microsoft.com/office/drawing/2014/main" id="{78969C15-7B06-B063-B459-61530FC6E136}"/>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8769" t="9111" r="15289" b="14345"/>
          <a:stretch/>
        </p:blipFill>
        <p:spPr>
          <a:xfrm>
            <a:off x="13165459" y="5002048"/>
            <a:ext cx="977673" cy="833944"/>
          </a:xfrm>
          <a:prstGeom prst="rect">
            <a:avLst/>
          </a:prstGeom>
        </p:spPr>
      </p:pic>
      <p:pic>
        <p:nvPicPr>
          <p:cNvPr id="74" name="Picture 73" descr="A blue and grey logo&#10;&#10;Description automatically generated">
            <a:extLst>
              <a:ext uri="{FF2B5EF4-FFF2-40B4-BE49-F238E27FC236}">
                <a16:creationId xmlns:a16="http://schemas.microsoft.com/office/drawing/2014/main" id="{1ABA8F63-D1DB-A913-4661-34FC9CA553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1088" y="6852933"/>
            <a:ext cx="595153" cy="522884"/>
          </a:xfrm>
          <a:prstGeom prst="rect">
            <a:avLst/>
          </a:prstGeom>
        </p:spPr>
      </p:pic>
      <p:pic>
        <p:nvPicPr>
          <p:cNvPr id="77" name="Picture 76" descr="A black background with blue text&#10;&#10;Description automatically generated">
            <a:extLst>
              <a:ext uri="{FF2B5EF4-FFF2-40B4-BE49-F238E27FC236}">
                <a16:creationId xmlns:a16="http://schemas.microsoft.com/office/drawing/2014/main" id="{D69C2268-1752-F0EC-92CC-5371702F50C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07789" y="6776276"/>
            <a:ext cx="1126299" cy="633543"/>
          </a:xfrm>
          <a:prstGeom prst="rect">
            <a:avLst/>
          </a:prstGeom>
        </p:spPr>
      </p:pic>
      <p:pic>
        <p:nvPicPr>
          <p:cNvPr id="25" name="Picture 24" descr="A black background with blue text&#10;&#10;Description automatically generated">
            <a:extLst>
              <a:ext uri="{FF2B5EF4-FFF2-40B4-BE49-F238E27FC236}">
                <a16:creationId xmlns:a16="http://schemas.microsoft.com/office/drawing/2014/main" id="{6A1C3EAC-142C-3865-2C70-F8CC18D768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71245" y="4666335"/>
            <a:ext cx="1250670" cy="7035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3" name="Freeform 3"/>
          <p:cNvSpPr/>
          <p:nvPr/>
        </p:nvSpPr>
        <p:spPr>
          <a:xfrm>
            <a:off x="-762000" y="-2168683"/>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3">
            <a:extLst>
              <a:ext uri="{FF2B5EF4-FFF2-40B4-BE49-F238E27FC236}">
                <a16:creationId xmlns:a16="http://schemas.microsoft.com/office/drawing/2014/main" id="{6993645E-3D02-CD12-DC0C-5290F5AE69FD}"/>
              </a:ext>
            </a:extLst>
          </p:cNvPr>
          <p:cNvSpPr txBox="1"/>
          <p:nvPr/>
        </p:nvSpPr>
        <p:spPr>
          <a:xfrm>
            <a:off x="1066800" y="723900"/>
            <a:ext cx="12576897" cy="1134221"/>
          </a:xfrm>
          <a:prstGeom prst="rect">
            <a:avLst/>
          </a:prstGeom>
        </p:spPr>
        <p:txBody>
          <a:bodyPr lIns="0" tIns="0" rIns="0" bIns="0" rtlCol="0" anchor="t">
            <a:spAutoFit/>
          </a:bodyPr>
          <a:lstStyle/>
          <a:p>
            <a:pPr>
              <a:lnSpc>
                <a:spcPts val="9782"/>
              </a:lnSpc>
            </a:pPr>
            <a:r>
              <a:rPr lang="en-US" sz="6500" dirty="0">
                <a:solidFill>
                  <a:schemeClr val="bg1"/>
                </a:solidFill>
                <a:latin typeface="Open Sauce"/>
              </a:rPr>
              <a:t>DATASET DESCRIPTION</a:t>
            </a:r>
          </a:p>
        </p:txBody>
      </p:sp>
      <p:pic>
        <p:nvPicPr>
          <p:cNvPr id="10" name="Picture 9" descr="A screenshot of a computer&#10;&#10;Description automatically generated">
            <a:extLst>
              <a:ext uri="{FF2B5EF4-FFF2-40B4-BE49-F238E27FC236}">
                <a16:creationId xmlns:a16="http://schemas.microsoft.com/office/drawing/2014/main" id="{DF95F998-0AD1-802F-9C6A-BD9844763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229361"/>
            <a:ext cx="13785070" cy="7366396"/>
          </a:xfrm>
          <a:prstGeom prst="rect">
            <a:avLst/>
          </a:prstGeom>
          <a:ln w="228600" cap="sq" cmpd="thickThin">
            <a:solidFill>
              <a:srgbClr val="000000"/>
            </a:solidFill>
            <a:prstDash val="solid"/>
            <a:miter lim="800000"/>
          </a:ln>
          <a:effectLst>
            <a:innerShdw blurRad="76200">
              <a:srgbClr val="000000"/>
            </a:inn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3359890" y="7239384"/>
            <a:ext cx="5956513" cy="5956513"/>
          </a:xfrm>
          <a:custGeom>
            <a:avLst/>
            <a:gdLst/>
            <a:ahLst/>
            <a:cxnLst/>
            <a:rect l="l" t="t" r="r" b="b"/>
            <a:pathLst>
              <a:path w="5956513" h="5956513">
                <a:moveTo>
                  <a:pt x="0" y="0"/>
                </a:moveTo>
                <a:lnTo>
                  <a:pt x="5956513" y="0"/>
                </a:lnTo>
                <a:lnTo>
                  <a:pt x="5956513" y="5956513"/>
                </a:lnTo>
                <a:lnTo>
                  <a:pt x="0" y="5956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TextBox 3"/>
          <p:cNvSpPr txBox="1"/>
          <p:nvPr/>
        </p:nvSpPr>
        <p:spPr>
          <a:xfrm>
            <a:off x="2171722" y="3166459"/>
            <a:ext cx="5801499" cy="1809750"/>
          </a:xfrm>
          <a:prstGeom prst="rect">
            <a:avLst/>
          </a:prstGeom>
        </p:spPr>
        <p:txBody>
          <a:bodyPr lIns="0" tIns="0" rIns="0" bIns="0" rtlCol="0" anchor="t">
            <a:spAutoFit/>
          </a:bodyPr>
          <a:lstStyle/>
          <a:p>
            <a:pPr>
              <a:lnSpc>
                <a:spcPts val="4799"/>
              </a:lnSpc>
            </a:pPr>
            <a:r>
              <a:rPr lang="en-US" sz="3999">
                <a:solidFill>
                  <a:srgbClr val="FFFFFF"/>
                </a:solidFill>
                <a:latin typeface="Now Bold"/>
              </a:rPr>
              <a:t>OUR APPROACH  FOR THE ANALYSIS</a:t>
            </a:r>
          </a:p>
          <a:p>
            <a:pPr marL="0" lvl="0" indent="0">
              <a:lnSpc>
                <a:spcPts val="4799"/>
              </a:lnSpc>
              <a:spcBef>
                <a:spcPct val="0"/>
              </a:spcBef>
            </a:pPr>
            <a:endParaRPr lang="en-US" sz="3999">
              <a:solidFill>
                <a:srgbClr val="FFFFFF"/>
              </a:solidFill>
              <a:latin typeface="Now Bold"/>
            </a:endParaRPr>
          </a:p>
        </p:txBody>
      </p:sp>
      <p:grpSp>
        <p:nvGrpSpPr>
          <p:cNvPr id="4" name="Group 4"/>
          <p:cNvGrpSpPr/>
          <p:nvPr/>
        </p:nvGrpSpPr>
        <p:grpSpPr>
          <a:xfrm rot="-10800000">
            <a:off x="9812857" y="3948341"/>
            <a:ext cx="5359010" cy="1725173"/>
            <a:chOff x="0" y="0"/>
            <a:chExt cx="4289760" cy="1380960"/>
          </a:xfrm>
        </p:grpSpPr>
        <p:sp>
          <p:nvSpPr>
            <p:cNvPr id="5" name="Freeform 5"/>
            <p:cNvSpPr/>
            <p:nvPr/>
          </p:nvSpPr>
          <p:spPr>
            <a:xfrm>
              <a:off x="0" y="0"/>
              <a:ext cx="4289806" cy="1380998"/>
            </a:xfrm>
            <a:custGeom>
              <a:avLst/>
              <a:gdLst/>
              <a:ahLst/>
              <a:cxnLst/>
              <a:rect l="l" t="t" r="r" b="b"/>
              <a:pathLst>
                <a:path w="4289806" h="1380998">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txBody>
            <a:bodyPr/>
            <a:lstStyle/>
            <a:p>
              <a:endParaRPr lang="en-US"/>
            </a:p>
          </p:txBody>
        </p:sp>
      </p:grpSp>
      <p:grpSp>
        <p:nvGrpSpPr>
          <p:cNvPr id="6" name="Group 6"/>
          <p:cNvGrpSpPr/>
          <p:nvPr/>
        </p:nvGrpSpPr>
        <p:grpSpPr>
          <a:xfrm rot="-10800000">
            <a:off x="7396566" y="1354031"/>
            <a:ext cx="10153455" cy="1222905"/>
            <a:chOff x="0" y="0"/>
            <a:chExt cx="7860960" cy="946792"/>
          </a:xfrm>
        </p:grpSpPr>
        <p:sp>
          <p:nvSpPr>
            <p:cNvPr id="7" name="Freeform 7"/>
            <p:cNvSpPr/>
            <p:nvPr/>
          </p:nvSpPr>
          <p:spPr>
            <a:xfrm>
              <a:off x="0" y="0"/>
              <a:ext cx="7860919" cy="946850"/>
            </a:xfrm>
            <a:custGeom>
              <a:avLst/>
              <a:gdLst/>
              <a:ahLst/>
              <a:cxnLst/>
              <a:rect l="l" t="t" r="r" b="b"/>
              <a:pathLst>
                <a:path w="7860919" h="946850">
                  <a:moveTo>
                    <a:pt x="879475" y="0"/>
                  </a:moveTo>
                  <a:lnTo>
                    <a:pt x="0" y="946850"/>
                  </a:lnTo>
                  <a:lnTo>
                    <a:pt x="3933698" y="946850"/>
                  </a:lnTo>
                  <a:lnTo>
                    <a:pt x="7860919" y="946850"/>
                  </a:lnTo>
                  <a:lnTo>
                    <a:pt x="6981571" y="0"/>
                  </a:lnTo>
                  <a:lnTo>
                    <a:pt x="879475" y="0"/>
                  </a:lnTo>
                  <a:close/>
                </a:path>
              </a:pathLst>
            </a:custGeom>
            <a:solidFill>
              <a:srgbClr val="0071C9"/>
            </a:solidFill>
          </p:spPr>
          <p:txBody>
            <a:bodyPr/>
            <a:lstStyle/>
            <a:p>
              <a:endParaRPr lang="en-US"/>
            </a:p>
          </p:txBody>
        </p:sp>
      </p:grpSp>
      <p:grpSp>
        <p:nvGrpSpPr>
          <p:cNvPr id="8" name="Group 8"/>
          <p:cNvGrpSpPr/>
          <p:nvPr/>
        </p:nvGrpSpPr>
        <p:grpSpPr>
          <a:xfrm rot="-10800000">
            <a:off x="8688843" y="2714627"/>
            <a:ext cx="7627579" cy="1100364"/>
            <a:chOff x="0" y="0"/>
            <a:chExt cx="6608153" cy="953301"/>
          </a:xfrm>
        </p:grpSpPr>
        <p:sp>
          <p:nvSpPr>
            <p:cNvPr id="9" name="Freeform 9"/>
            <p:cNvSpPr/>
            <p:nvPr/>
          </p:nvSpPr>
          <p:spPr>
            <a:xfrm>
              <a:off x="0" y="0"/>
              <a:ext cx="6608093" cy="953299"/>
            </a:xfrm>
            <a:custGeom>
              <a:avLst/>
              <a:gdLst/>
              <a:ahLst/>
              <a:cxnLst/>
              <a:rect l="l" t="t" r="r" b="b"/>
              <a:pathLst>
                <a:path w="6608093" h="953299">
                  <a:moveTo>
                    <a:pt x="5750551" y="0"/>
                  </a:moveTo>
                  <a:lnTo>
                    <a:pt x="857683" y="0"/>
                  </a:lnTo>
                  <a:lnTo>
                    <a:pt x="0" y="953299"/>
                  </a:lnTo>
                  <a:lnTo>
                    <a:pt x="6608093" y="953299"/>
                  </a:lnTo>
                  <a:lnTo>
                    <a:pt x="5750551" y="0"/>
                  </a:lnTo>
                  <a:close/>
                </a:path>
              </a:pathLst>
            </a:custGeom>
            <a:solidFill>
              <a:srgbClr val="56AEFF"/>
            </a:solidFill>
          </p:spPr>
          <p:txBody>
            <a:bodyPr/>
            <a:lstStyle/>
            <a:p>
              <a:endParaRPr lang="en-US"/>
            </a:p>
          </p:txBody>
        </p:sp>
      </p:grpSp>
      <p:grpSp>
        <p:nvGrpSpPr>
          <p:cNvPr id="10" name="Group 10"/>
          <p:cNvGrpSpPr/>
          <p:nvPr/>
        </p:nvGrpSpPr>
        <p:grpSpPr>
          <a:xfrm>
            <a:off x="10787241" y="5830127"/>
            <a:ext cx="3387090" cy="2540318"/>
            <a:chOff x="0" y="0"/>
            <a:chExt cx="812800" cy="609600"/>
          </a:xfrm>
        </p:grpSpPr>
        <p:sp>
          <p:nvSpPr>
            <p:cNvPr id="11" name="Freeform 11"/>
            <p:cNvSpPr/>
            <p:nvPr/>
          </p:nvSpPr>
          <p:spPr>
            <a:xfrm>
              <a:off x="0" y="0"/>
              <a:ext cx="812800" cy="609600"/>
            </a:xfrm>
            <a:custGeom>
              <a:avLst/>
              <a:gdLst/>
              <a:ahLst/>
              <a:cxnLst/>
              <a:rect l="l" t="t" r="r" b="b"/>
              <a:pathLst>
                <a:path w="812800" h="609600">
                  <a:moveTo>
                    <a:pt x="203200" y="609600"/>
                  </a:moveTo>
                  <a:lnTo>
                    <a:pt x="609600" y="609600"/>
                  </a:lnTo>
                  <a:lnTo>
                    <a:pt x="812800" y="0"/>
                  </a:lnTo>
                  <a:lnTo>
                    <a:pt x="0" y="0"/>
                  </a:lnTo>
                  <a:lnTo>
                    <a:pt x="203200" y="609600"/>
                  </a:lnTo>
                  <a:close/>
                </a:path>
              </a:pathLst>
            </a:custGeom>
            <a:solidFill>
              <a:srgbClr val="CFF4FF"/>
            </a:solidFill>
          </p:spPr>
          <p:txBody>
            <a:bodyPr/>
            <a:lstStyle/>
            <a:p>
              <a:endParaRPr lang="en-US"/>
            </a:p>
          </p:txBody>
        </p:sp>
        <p:sp>
          <p:nvSpPr>
            <p:cNvPr id="12" name="TextBox 12"/>
            <p:cNvSpPr txBox="1"/>
            <p:nvPr/>
          </p:nvSpPr>
          <p:spPr>
            <a:xfrm>
              <a:off x="127000" y="-47625"/>
              <a:ext cx="558800" cy="657225"/>
            </a:xfrm>
            <a:prstGeom prst="rect">
              <a:avLst/>
            </a:prstGeom>
          </p:spPr>
          <p:txBody>
            <a:bodyPr lIns="50800" tIns="50800" rIns="50800" bIns="50800" rtlCol="0" anchor="ctr"/>
            <a:lstStyle/>
            <a:p>
              <a:pPr algn="ctr">
                <a:lnSpc>
                  <a:spcPts val="3471"/>
                </a:lnSpc>
              </a:pPr>
              <a:endParaRPr/>
            </a:p>
          </p:txBody>
        </p:sp>
      </p:grpSp>
      <p:sp>
        <p:nvSpPr>
          <p:cNvPr id="13" name="TextBox 13"/>
          <p:cNvSpPr txBox="1"/>
          <p:nvPr/>
        </p:nvSpPr>
        <p:spPr>
          <a:xfrm>
            <a:off x="10180107" y="1646331"/>
            <a:ext cx="4586373" cy="469392"/>
          </a:xfrm>
          <a:prstGeom prst="rect">
            <a:avLst/>
          </a:prstGeom>
        </p:spPr>
        <p:txBody>
          <a:bodyPr lIns="0" tIns="0" rIns="0" bIns="0" rtlCol="0" anchor="t">
            <a:spAutoFit/>
          </a:bodyPr>
          <a:lstStyle/>
          <a:p>
            <a:pPr marL="0" lvl="0" indent="0" algn="ctr">
              <a:lnSpc>
                <a:spcPts val="3863"/>
              </a:lnSpc>
              <a:spcBef>
                <a:spcPct val="0"/>
              </a:spcBef>
            </a:pPr>
            <a:r>
              <a:rPr lang="en-US" sz="2799">
                <a:solidFill>
                  <a:srgbClr val="192731"/>
                </a:solidFill>
                <a:latin typeface="DM Sans Bold"/>
              </a:rPr>
              <a:t>Top 10 Riskiest Cities</a:t>
            </a:r>
          </a:p>
        </p:txBody>
      </p:sp>
      <p:sp>
        <p:nvSpPr>
          <p:cNvPr id="14" name="TextBox 14"/>
          <p:cNvSpPr txBox="1"/>
          <p:nvPr/>
        </p:nvSpPr>
        <p:spPr>
          <a:xfrm>
            <a:off x="10003681" y="2868882"/>
            <a:ext cx="4939226" cy="866415"/>
          </a:xfrm>
          <a:prstGeom prst="rect">
            <a:avLst/>
          </a:prstGeom>
        </p:spPr>
        <p:txBody>
          <a:bodyPr lIns="0" tIns="0" rIns="0" bIns="0" rtlCol="0" anchor="t">
            <a:spAutoFit/>
          </a:bodyPr>
          <a:lstStyle/>
          <a:p>
            <a:pPr marL="0" lvl="0" indent="0" algn="ctr">
              <a:lnSpc>
                <a:spcPts val="3471"/>
              </a:lnSpc>
              <a:spcBef>
                <a:spcPct val="0"/>
              </a:spcBef>
            </a:pPr>
            <a:r>
              <a:rPr lang="en-US" sz="2515">
                <a:solidFill>
                  <a:srgbClr val="192731"/>
                </a:solidFill>
                <a:latin typeface="DM Sans Bold"/>
              </a:rPr>
              <a:t>Top Riskiest Drivers in these cities</a:t>
            </a:r>
          </a:p>
        </p:txBody>
      </p:sp>
      <p:sp>
        <p:nvSpPr>
          <p:cNvPr id="15" name="TextBox 15"/>
          <p:cNvSpPr txBox="1"/>
          <p:nvPr/>
        </p:nvSpPr>
        <p:spPr>
          <a:xfrm>
            <a:off x="10559532" y="4153040"/>
            <a:ext cx="3886200" cy="1724190"/>
          </a:xfrm>
          <a:prstGeom prst="rect">
            <a:avLst/>
          </a:prstGeom>
        </p:spPr>
        <p:txBody>
          <a:bodyPr wrap="square" lIns="0" tIns="0" rIns="0" bIns="0" rtlCol="0" anchor="t">
            <a:spAutoFit/>
          </a:bodyPr>
          <a:lstStyle/>
          <a:p>
            <a:pPr algn="ctr">
              <a:lnSpc>
                <a:spcPts val="3357"/>
              </a:lnSpc>
            </a:pPr>
            <a:r>
              <a:rPr lang="en-US" sz="2433" dirty="0">
                <a:solidFill>
                  <a:srgbClr val="192731"/>
                </a:solidFill>
                <a:latin typeface="DM Sans Bold"/>
              </a:rPr>
              <a:t>Top Riskiest Truck Models driven by these drivers</a:t>
            </a:r>
          </a:p>
          <a:p>
            <a:pPr marL="0" lvl="0" indent="0" algn="ctr">
              <a:lnSpc>
                <a:spcPts val="3357"/>
              </a:lnSpc>
              <a:spcBef>
                <a:spcPct val="0"/>
              </a:spcBef>
            </a:pPr>
            <a:r>
              <a:rPr lang="en-US" sz="2433" dirty="0">
                <a:solidFill>
                  <a:srgbClr val="192731"/>
                </a:solidFill>
                <a:latin typeface="DM Sans Bold"/>
              </a:rPr>
              <a:t> </a:t>
            </a:r>
          </a:p>
        </p:txBody>
      </p:sp>
      <p:sp>
        <p:nvSpPr>
          <p:cNvPr id="17" name="TextBox 17"/>
          <p:cNvSpPr txBox="1"/>
          <p:nvPr/>
        </p:nvSpPr>
        <p:spPr>
          <a:xfrm>
            <a:off x="11328021" y="5973637"/>
            <a:ext cx="2328624" cy="1844479"/>
          </a:xfrm>
          <a:prstGeom prst="rect">
            <a:avLst/>
          </a:prstGeom>
        </p:spPr>
        <p:txBody>
          <a:bodyPr wrap="square" lIns="0" tIns="0" rIns="0" bIns="0" rtlCol="0" anchor="t">
            <a:spAutoFit/>
          </a:bodyPr>
          <a:lstStyle/>
          <a:p>
            <a:pPr algn="ctr">
              <a:lnSpc>
                <a:spcPts val="2936"/>
              </a:lnSpc>
              <a:spcBef>
                <a:spcPct val="0"/>
              </a:spcBef>
            </a:pPr>
            <a:r>
              <a:rPr lang="en-US" sz="2127" dirty="0">
                <a:latin typeface="DM Sans Bold"/>
              </a:rPr>
              <a:t>Riskiest truck model and riskiest truck driver along with their attributes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4678" y="7841116"/>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3" name="Freeform 3"/>
          <p:cNvSpPr/>
          <p:nvPr/>
        </p:nvSpPr>
        <p:spPr>
          <a:xfrm>
            <a:off x="1028700" y="1794865"/>
            <a:ext cx="7202684" cy="4360157"/>
          </a:xfrm>
          <a:custGeom>
            <a:avLst/>
            <a:gdLst/>
            <a:ahLst/>
            <a:cxnLst/>
            <a:rect l="l" t="t" r="r" b="b"/>
            <a:pathLst>
              <a:path w="7202684" h="4360157">
                <a:moveTo>
                  <a:pt x="0" y="0"/>
                </a:moveTo>
                <a:lnTo>
                  <a:pt x="7202684" y="0"/>
                </a:lnTo>
                <a:lnTo>
                  <a:pt x="7202684" y="4360157"/>
                </a:lnTo>
                <a:lnTo>
                  <a:pt x="0" y="4360157"/>
                </a:lnTo>
                <a:lnTo>
                  <a:pt x="0" y="0"/>
                </a:lnTo>
                <a:close/>
              </a:path>
            </a:pathLst>
          </a:custGeom>
          <a:blipFill>
            <a:blip r:embed="rId5"/>
            <a:stretch>
              <a:fillRect l="-520" t="-600" b="-600"/>
            </a:stretch>
          </a:blipFill>
        </p:spPr>
        <p:txBody>
          <a:bodyPr/>
          <a:lstStyle/>
          <a:p>
            <a:endParaRPr lang="en-US"/>
          </a:p>
        </p:txBody>
      </p:sp>
      <p:sp>
        <p:nvSpPr>
          <p:cNvPr id="4" name="Freeform 4"/>
          <p:cNvSpPr/>
          <p:nvPr/>
        </p:nvSpPr>
        <p:spPr>
          <a:xfrm>
            <a:off x="1085784" y="6346256"/>
            <a:ext cx="7088517" cy="3493481"/>
          </a:xfrm>
          <a:custGeom>
            <a:avLst/>
            <a:gdLst/>
            <a:ahLst/>
            <a:cxnLst/>
            <a:rect l="l" t="t" r="r" b="b"/>
            <a:pathLst>
              <a:path w="7088517" h="3493481">
                <a:moveTo>
                  <a:pt x="0" y="0"/>
                </a:moveTo>
                <a:lnTo>
                  <a:pt x="7088517" y="0"/>
                </a:lnTo>
                <a:lnTo>
                  <a:pt x="7088517" y="3493481"/>
                </a:lnTo>
                <a:lnTo>
                  <a:pt x="0" y="3493481"/>
                </a:lnTo>
                <a:lnTo>
                  <a:pt x="0" y="0"/>
                </a:lnTo>
                <a:close/>
              </a:path>
            </a:pathLst>
          </a:custGeom>
          <a:blipFill>
            <a:blip r:embed="rId6"/>
            <a:stretch>
              <a:fillRect/>
            </a:stretch>
          </a:blipFill>
        </p:spPr>
        <p:txBody>
          <a:bodyPr/>
          <a:lstStyle/>
          <a:p>
            <a:endParaRPr lang="en-US"/>
          </a:p>
        </p:txBody>
      </p:sp>
      <p:sp>
        <p:nvSpPr>
          <p:cNvPr id="5" name="Freeform 5"/>
          <p:cNvSpPr/>
          <p:nvPr/>
        </p:nvSpPr>
        <p:spPr>
          <a:xfrm>
            <a:off x="8613672" y="6173347"/>
            <a:ext cx="6874480" cy="3666390"/>
          </a:xfrm>
          <a:custGeom>
            <a:avLst/>
            <a:gdLst/>
            <a:ahLst/>
            <a:cxnLst/>
            <a:rect l="l" t="t" r="r" b="b"/>
            <a:pathLst>
              <a:path w="6874480" h="3666390">
                <a:moveTo>
                  <a:pt x="0" y="0"/>
                </a:moveTo>
                <a:lnTo>
                  <a:pt x="6874480" y="0"/>
                </a:lnTo>
                <a:lnTo>
                  <a:pt x="6874480" y="3666390"/>
                </a:lnTo>
                <a:lnTo>
                  <a:pt x="0" y="3666390"/>
                </a:lnTo>
                <a:lnTo>
                  <a:pt x="0" y="0"/>
                </a:lnTo>
                <a:close/>
              </a:path>
            </a:pathLst>
          </a:custGeom>
          <a:blipFill>
            <a:blip r:embed="rId7"/>
            <a:stretch>
              <a:fillRect/>
            </a:stretch>
          </a:blipFill>
        </p:spPr>
        <p:txBody>
          <a:bodyPr/>
          <a:lstStyle/>
          <a:p>
            <a:endParaRPr lang="en-US"/>
          </a:p>
        </p:txBody>
      </p:sp>
      <p:grpSp>
        <p:nvGrpSpPr>
          <p:cNvPr id="6" name="Group 6"/>
          <p:cNvGrpSpPr/>
          <p:nvPr/>
        </p:nvGrpSpPr>
        <p:grpSpPr>
          <a:xfrm>
            <a:off x="16156886" y="8939398"/>
            <a:ext cx="2204829" cy="1347602"/>
            <a:chOff x="0" y="0"/>
            <a:chExt cx="2939772" cy="1796803"/>
          </a:xfrm>
        </p:grpSpPr>
        <p:sp>
          <p:nvSpPr>
            <p:cNvPr id="7" name="AutoShape 7"/>
            <p:cNvSpPr/>
            <p:nvPr/>
          </p:nvSpPr>
          <p:spPr>
            <a:xfrm>
              <a:off x="0" y="0"/>
              <a:ext cx="2939772" cy="1796803"/>
            </a:xfrm>
            <a:prstGeom prst="rect">
              <a:avLst/>
            </a:prstGeom>
            <a:solidFill>
              <a:srgbClr val="1A548F"/>
            </a:solidFill>
          </p:spPr>
          <p:txBody>
            <a:bodyPr/>
            <a:lstStyle/>
            <a:p>
              <a:endParaRPr lang="en-US"/>
            </a:p>
          </p:txBody>
        </p:sp>
        <p:grpSp>
          <p:nvGrpSpPr>
            <p:cNvPr id="8" name="Group 8"/>
            <p:cNvGrpSpPr/>
            <p:nvPr/>
          </p:nvGrpSpPr>
          <p:grpSpPr>
            <a:xfrm>
              <a:off x="820065" y="771519"/>
              <a:ext cx="1299642" cy="253764"/>
              <a:chOff x="0" y="0"/>
              <a:chExt cx="2198440" cy="429260"/>
            </a:xfrm>
          </p:grpSpPr>
          <p:sp>
            <p:nvSpPr>
              <p:cNvPr id="9" name="Freeform 9"/>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10" name="TextBox 10"/>
          <p:cNvSpPr txBox="1"/>
          <p:nvPr/>
        </p:nvSpPr>
        <p:spPr>
          <a:xfrm>
            <a:off x="1028700" y="660806"/>
            <a:ext cx="16230600" cy="599440"/>
          </a:xfrm>
          <a:prstGeom prst="rect">
            <a:avLst/>
          </a:prstGeom>
        </p:spPr>
        <p:txBody>
          <a:bodyPr lIns="0" tIns="0" rIns="0" bIns="0" rtlCol="0" anchor="t">
            <a:spAutoFit/>
          </a:bodyPr>
          <a:lstStyle/>
          <a:p>
            <a:pPr>
              <a:lnSpc>
                <a:spcPts val="4940"/>
              </a:lnSpc>
            </a:pPr>
            <a:r>
              <a:rPr lang="en-US" sz="3800" b="1" dirty="0">
                <a:solidFill>
                  <a:srgbClr val="051D40"/>
                </a:solidFill>
              </a:rPr>
              <a:t>What are the cities with the highest reported average risk factor?</a:t>
            </a:r>
          </a:p>
        </p:txBody>
      </p:sp>
      <p:sp>
        <p:nvSpPr>
          <p:cNvPr id="11" name="TextBox 11"/>
          <p:cNvSpPr txBox="1"/>
          <p:nvPr/>
        </p:nvSpPr>
        <p:spPr>
          <a:xfrm>
            <a:off x="8875446" y="1714500"/>
            <a:ext cx="7050353" cy="414985"/>
          </a:xfrm>
          <a:prstGeom prst="rect">
            <a:avLst/>
          </a:prstGeom>
        </p:spPr>
        <p:txBody>
          <a:bodyPr wrap="square" lIns="0" tIns="0" rIns="0" bIns="0" rtlCol="0" anchor="t">
            <a:spAutoFit/>
          </a:bodyPr>
          <a:lstStyle/>
          <a:p>
            <a:pPr>
              <a:lnSpc>
                <a:spcPts val="3380"/>
              </a:lnSpc>
            </a:pPr>
            <a:r>
              <a:rPr lang="en-US" sz="2600" b="1" dirty="0">
                <a:latin typeface="+mj-lt"/>
              </a:rPr>
              <a:t>Insights &amp; recommendation</a:t>
            </a:r>
          </a:p>
        </p:txBody>
      </p:sp>
      <p:sp>
        <p:nvSpPr>
          <p:cNvPr id="12" name="TextBox 12"/>
          <p:cNvSpPr txBox="1"/>
          <p:nvPr/>
        </p:nvSpPr>
        <p:spPr>
          <a:xfrm>
            <a:off x="8613672" y="2344102"/>
            <a:ext cx="8302728" cy="3090590"/>
          </a:xfrm>
          <a:prstGeom prst="rect">
            <a:avLst/>
          </a:prstGeom>
        </p:spPr>
        <p:txBody>
          <a:bodyPr wrap="square" lIns="0" tIns="0" rIns="0" bIns="0" rtlCol="0" anchor="t">
            <a:spAutoFit/>
          </a:bodyPr>
          <a:lstStyle/>
          <a:p>
            <a:pPr marL="388620" lvl="1" indent="-194310">
              <a:lnSpc>
                <a:spcPts val="2700"/>
              </a:lnSpc>
              <a:buFont typeface="Arial"/>
              <a:buChar char="•"/>
            </a:pPr>
            <a:r>
              <a:rPr lang="en-US" sz="1800" spc="9" dirty="0">
                <a:solidFill>
                  <a:srgbClr val="000000"/>
                </a:solidFill>
              </a:rPr>
              <a:t>Rough and Ready comes out to be the highest risk factored city</a:t>
            </a:r>
          </a:p>
          <a:p>
            <a:pPr marL="194310" lvl="1">
              <a:lnSpc>
                <a:spcPts val="2700"/>
              </a:lnSpc>
            </a:pPr>
            <a:endParaRPr lang="en-US" spc="9" dirty="0">
              <a:solidFill>
                <a:srgbClr val="000000"/>
              </a:solidFill>
            </a:endParaRPr>
          </a:p>
          <a:p>
            <a:pPr marL="388620" lvl="1" indent="-194310">
              <a:lnSpc>
                <a:spcPts val="2700"/>
              </a:lnSpc>
              <a:buFont typeface="Arial"/>
              <a:buChar char="•"/>
            </a:pPr>
            <a:r>
              <a:rPr lang="en-US" spc="9" dirty="0">
                <a:solidFill>
                  <a:srgbClr val="000000"/>
                </a:solidFill>
              </a:rPr>
              <a:t>These 10 cities have unsafe following distance as the highest occurred event</a:t>
            </a:r>
          </a:p>
          <a:p>
            <a:pPr marL="194310" lvl="1">
              <a:lnSpc>
                <a:spcPts val="2700"/>
              </a:lnSpc>
            </a:pPr>
            <a:endParaRPr lang="en-US" sz="1800" spc="9" dirty="0">
              <a:solidFill>
                <a:srgbClr val="000000"/>
              </a:solidFill>
            </a:endParaRPr>
          </a:p>
          <a:p>
            <a:pPr marL="388620" lvl="1" indent="-194310">
              <a:lnSpc>
                <a:spcPts val="2700"/>
              </a:lnSpc>
              <a:buFont typeface="Arial"/>
              <a:buChar char="•"/>
            </a:pPr>
            <a:r>
              <a:rPr lang="en-US" spc="9" dirty="0">
                <a:solidFill>
                  <a:srgbClr val="000000"/>
                </a:solidFill>
              </a:rPr>
              <a:t>These information can a</a:t>
            </a:r>
            <a:r>
              <a:rPr lang="en-US" sz="1800" spc="9" dirty="0">
                <a:solidFill>
                  <a:srgbClr val="000000"/>
                </a:solidFill>
              </a:rPr>
              <a:t>id the company in devising strategies to monitor movement across these areas effectively</a:t>
            </a:r>
          </a:p>
          <a:p>
            <a:pPr marL="194310" lvl="1">
              <a:lnSpc>
                <a:spcPts val="2700"/>
              </a:lnSpc>
            </a:pPr>
            <a:endParaRPr lang="en-US" sz="1800" spc="9" dirty="0">
              <a:solidFill>
                <a:srgbClr val="000000"/>
              </a:solidFill>
            </a:endParaRPr>
          </a:p>
          <a:p>
            <a:pPr marL="388620" lvl="1" indent="-194310">
              <a:lnSpc>
                <a:spcPts val="2700"/>
              </a:lnSpc>
              <a:buFont typeface="Arial"/>
              <a:buChar char="•"/>
            </a:pPr>
            <a:r>
              <a:rPr lang="en-US" sz="1800" spc="9" dirty="0">
                <a:solidFill>
                  <a:srgbClr val="000000"/>
                </a:solidFill>
              </a:rPr>
              <a:t>Strategic decisions regarding expansion, market penetration, or resource allocation in these cities should be based on these information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14678" y="7841116"/>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6156886" y="8939398"/>
            <a:ext cx="2204829" cy="1347602"/>
            <a:chOff x="0" y="0"/>
            <a:chExt cx="2939772" cy="1796803"/>
          </a:xfrm>
        </p:grpSpPr>
        <p:sp>
          <p:nvSpPr>
            <p:cNvPr id="4" name="AutoShape 4"/>
            <p:cNvSpPr/>
            <p:nvPr/>
          </p:nvSpPr>
          <p:spPr>
            <a:xfrm>
              <a:off x="0" y="0"/>
              <a:ext cx="2939772" cy="1796803"/>
            </a:xfrm>
            <a:prstGeom prst="rect">
              <a:avLst/>
            </a:prstGeom>
            <a:solidFill>
              <a:srgbClr val="1A548F"/>
            </a:solidFill>
          </p:spPr>
          <p:txBody>
            <a:bodyPr/>
            <a:lstStyle/>
            <a:p>
              <a:endParaRPr lang="en-US"/>
            </a:p>
          </p:txBody>
        </p:sp>
        <p:grpSp>
          <p:nvGrpSpPr>
            <p:cNvPr id="5" name="Group 5"/>
            <p:cNvGrpSpPr/>
            <p:nvPr/>
          </p:nvGrpSpPr>
          <p:grpSpPr>
            <a:xfrm>
              <a:off x="820065" y="771519"/>
              <a:ext cx="1299642" cy="253764"/>
              <a:chOff x="0" y="0"/>
              <a:chExt cx="2198440" cy="429260"/>
            </a:xfrm>
          </p:grpSpPr>
          <p:sp>
            <p:nvSpPr>
              <p:cNvPr id="6" name="Freeform 6"/>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8" name="Freeform 8"/>
          <p:cNvSpPr/>
          <p:nvPr/>
        </p:nvSpPr>
        <p:spPr>
          <a:xfrm>
            <a:off x="9661197" y="1727723"/>
            <a:ext cx="1811576" cy="712229"/>
          </a:xfrm>
          <a:custGeom>
            <a:avLst/>
            <a:gdLst/>
            <a:ahLst/>
            <a:cxnLst/>
            <a:rect l="l" t="t" r="r" b="b"/>
            <a:pathLst>
              <a:path w="1811576" h="810996">
                <a:moveTo>
                  <a:pt x="0" y="0"/>
                </a:moveTo>
                <a:lnTo>
                  <a:pt x="1811576" y="0"/>
                </a:lnTo>
                <a:lnTo>
                  <a:pt x="1811576" y="810996"/>
                </a:lnTo>
                <a:lnTo>
                  <a:pt x="0" y="810996"/>
                </a:lnTo>
                <a:lnTo>
                  <a:pt x="0" y="0"/>
                </a:lnTo>
                <a:close/>
              </a:path>
            </a:pathLst>
          </a:custGeom>
          <a:blipFill>
            <a:blip r:embed="rId4"/>
            <a:stretch>
              <a:fillRect t="-13868"/>
            </a:stretch>
          </a:blipFill>
        </p:spPr>
        <p:txBody>
          <a:bodyPr/>
          <a:lstStyle/>
          <a:p>
            <a:endParaRPr lang="en-US" dirty="0"/>
          </a:p>
        </p:txBody>
      </p:sp>
      <p:sp>
        <p:nvSpPr>
          <p:cNvPr id="9" name="TextBox 9"/>
          <p:cNvSpPr txBox="1"/>
          <p:nvPr/>
        </p:nvSpPr>
        <p:spPr>
          <a:xfrm>
            <a:off x="13030200" y="1819413"/>
            <a:ext cx="4472456" cy="414985"/>
          </a:xfrm>
          <a:prstGeom prst="rect">
            <a:avLst/>
          </a:prstGeom>
        </p:spPr>
        <p:txBody>
          <a:bodyPr wrap="square" lIns="0" tIns="0" rIns="0" bIns="0" rtlCol="0" anchor="t">
            <a:spAutoFit/>
          </a:bodyPr>
          <a:lstStyle/>
          <a:p>
            <a:pPr>
              <a:lnSpc>
                <a:spcPts val="3380"/>
              </a:lnSpc>
            </a:pPr>
            <a:r>
              <a:rPr lang="en-US" sz="2600" b="1" dirty="0">
                <a:latin typeface="+mj-lt"/>
              </a:rPr>
              <a:t>Insights &amp; recommendation</a:t>
            </a:r>
          </a:p>
        </p:txBody>
      </p:sp>
      <p:sp>
        <p:nvSpPr>
          <p:cNvPr id="10" name="TextBox 10"/>
          <p:cNvSpPr txBox="1"/>
          <p:nvPr/>
        </p:nvSpPr>
        <p:spPr>
          <a:xfrm>
            <a:off x="12725400" y="2472193"/>
            <a:ext cx="4472456" cy="3783087"/>
          </a:xfrm>
          <a:prstGeom prst="rect">
            <a:avLst/>
          </a:prstGeom>
        </p:spPr>
        <p:txBody>
          <a:bodyPr lIns="0" tIns="0" rIns="0" bIns="0" rtlCol="0" anchor="t">
            <a:spAutoFit/>
          </a:bodyPr>
          <a:lstStyle/>
          <a:p>
            <a:pPr marL="388620" lvl="1" indent="-194310">
              <a:lnSpc>
                <a:spcPts val="2700"/>
              </a:lnSpc>
              <a:buFont typeface="Arial"/>
              <a:buChar char="•"/>
            </a:pPr>
            <a:r>
              <a:rPr lang="en-US" sz="1800" spc="9" dirty="0">
                <a:solidFill>
                  <a:srgbClr val="000000"/>
                </a:solidFill>
              </a:rPr>
              <a:t>No significant difference in terms of experience (similar trends in total miles)</a:t>
            </a:r>
          </a:p>
          <a:p>
            <a:pPr>
              <a:lnSpc>
                <a:spcPts val="2700"/>
              </a:lnSpc>
            </a:pPr>
            <a:endParaRPr lang="en-US" sz="1800" spc="9" dirty="0">
              <a:solidFill>
                <a:srgbClr val="000000"/>
              </a:solidFill>
            </a:endParaRPr>
          </a:p>
          <a:p>
            <a:pPr marL="388620" lvl="1" indent="-194310">
              <a:lnSpc>
                <a:spcPts val="2700"/>
              </a:lnSpc>
              <a:buFont typeface="Arial"/>
              <a:buChar char="•"/>
            </a:pPr>
            <a:r>
              <a:rPr lang="en-US" sz="1800" spc="9" dirty="0">
                <a:solidFill>
                  <a:srgbClr val="000000"/>
                </a:solidFill>
              </a:rPr>
              <a:t>Unsafe following distance is the most risk factored event with the average velocity of 37.08 units</a:t>
            </a:r>
          </a:p>
          <a:p>
            <a:pPr>
              <a:lnSpc>
                <a:spcPts val="2700"/>
              </a:lnSpc>
            </a:pPr>
            <a:endParaRPr lang="en-US" sz="1800" spc="9" dirty="0">
              <a:solidFill>
                <a:srgbClr val="000000"/>
              </a:solidFill>
            </a:endParaRPr>
          </a:p>
          <a:p>
            <a:pPr marL="388620" lvl="1" indent="-194310">
              <a:lnSpc>
                <a:spcPts val="2700"/>
              </a:lnSpc>
              <a:buFont typeface="Arial"/>
              <a:buChar char="•"/>
            </a:pPr>
            <a:r>
              <a:rPr lang="en-US" sz="1800" spc="9" dirty="0">
                <a:solidFill>
                  <a:srgbClr val="000000"/>
                </a:solidFill>
              </a:rPr>
              <a:t>Getting these information about average velocity and events, can help the company design training programs for these risky drivers</a:t>
            </a:r>
          </a:p>
        </p:txBody>
      </p:sp>
      <p:sp>
        <p:nvSpPr>
          <p:cNvPr id="11" name="TextBox 11"/>
          <p:cNvSpPr txBox="1"/>
          <p:nvPr/>
        </p:nvSpPr>
        <p:spPr>
          <a:xfrm>
            <a:off x="1028700" y="660806"/>
            <a:ext cx="16230600" cy="599440"/>
          </a:xfrm>
          <a:prstGeom prst="rect">
            <a:avLst/>
          </a:prstGeom>
        </p:spPr>
        <p:txBody>
          <a:bodyPr lIns="0" tIns="0" rIns="0" bIns="0" rtlCol="0" anchor="t">
            <a:spAutoFit/>
          </a:bodyPr>
          <a:lstStyle/>
          <a:p>
            <a:pPr>
              <a:lnSpc>
                <a:spcPts val="4940"/>
              </a:lnSpc>
            </a:pPr>
            <a:r>
              <a:rPr lang="en-US" sz="3800" b="1" dirty="0">
                <a:solidFill>
                  <a:srgbClr val="051D40"/>
                </a:solidFill>
              </a:rPr>
              <a:t>Who are the riskiest drivers operating in these cities?</a:t>
            </a:r>
          </a:p>
        </p:txBody>
      </p:sp>
      <p:pic>
        <p:nvPicPr>
          <p:cNvPr id="13" name="Picture 12">
            <a:extLst>
              <a:ext uri="{FF2B5EF4-FFF2-40B4-BE49-F238E27FC236}">
                <a16:creationId xmlns:a16="http://schemas.microsoft.com/office/drawing/2014/main" id="{BB1E843D-D078-2300-CEA7-B6A29A87B29A}"/>
              </a:ext>
            </a:extLst>
          </p:cNvPr>
          <p:cNvPicPr>
            <a:picLocks noChangeAspect="1"/>
          </p:cNvPicPr>
          <p:nvPr/>
        </p:nvPicPr>
        <p:blipFill>
          <a:blip r:embed="rId5"/>
          <a:stretch>
            <a:fillRect/>
          </a:stretch>
        </p:blipFill>
        <p:spPr>
          <a:xfrm>
            <a:off x="1099184" y="1348726"/>
            <a:ext cx="8580094" cy="80619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1006" y="-136641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28700" y="651281"/>
            <a:ext cx="16758790" cy="1231106"/>
          </a:xfrm>
          <a:prstGeom prst="rect">
            <a:avLst/>
          </a:prstGeom>
        </p:spPr>
        <p:txBody>
          <a:bodyPr lIns="0" tIns="0" rIns="0" bIns="0" rtlCol="0" anchor="t">
            <a:spAutoFit/>
          </a:bodyPr>
          <a:lstStyle/>
          <a:p>
            <a:r>
              <a:rPr lang="en-IN" sz="4000" b="1" dirty="0">
                <a:effectLst/>
              </a:rPr>
              <a:t>What are the velocity and MPG trends across the truck models driven by the riskiest drivers in these cities?</a:t>
            </a:r>
          </a:p>
        </p:txBody>
      </p:sp>
      <p:grpSp>
        <p:nvGrpSpPr>
          <p:cNvPr id="8" name="Group 8"/>
          <p:cNvGrpSpPr/>
          <p:nvPr/>
        </p:nvGrpSpPr>
        <p:grpSpPr>
          <a:xfrm>
            <a:off x="16156886" y="8939398"/>
            <a:ext cx="2204829" cy="1347602"/>
            <a:chOff x="0" y="0"/>
            <a:chExt cx="2939772" cy="1796803"/>
          </a:xfrm>
        </p:grpSpPr>
        <p:sp>
          <p:nvSpPr>
            <p:cNvPr id="9" name="AutoShape 9"/>
            <p:cNvSpPr/>
            <p:nvPr/>
          </p:nvSpPr>
          <p:spPr>
            <a:xfrm>
              <a:off x="0" y="0"/>
              <a:ext cx="2939772" cy="1796803"/>
            </a:xfrm>
            <a:prstGeom prst="rect">
              <a:avLst/>
            </a:prstGeom>
            <a:solidFill>
              <a:srgbClr val="1A548F"/>
            </a:solidFill>
          </p:spPr>
          <p:txBody>
            <a:bodyPr/>
            <a:lstStyle/>
            <a:p>
              <a:endParaRPr lang="en-US"/>
            </a:p>
          </p:txBody>
        </p:sp>
        <p:grpSp>
          <p:nvGrpSpPr>
            <p:cNvPr id="10" name="Group 10"/>
            <p:cNvGrpSpPr/>
            <p:nvPr/>
          </p:nvGrpSpPr>
          <p:grpSpPr>
            <a:xfrm>
              <a:off x="820065" y="771519"/>
              <a:ext cx="1299642" cy="253764"/>
              <a:chOff x="0" y="0"/>
              <a:chExt cx="2198440" cy="429260"/>
            </a:xfrm>
          </p:grpSpPr>
          <p:sp>
            <p:nvSpPr>
              <p:cNvPr id="11" name="Freeform 11"/>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13" name="TextBox 12">
            <a:extLst>
              <a:ext uri="{FF2B5EF4-FFF2-40B4-BE49-F238E27FC236}">
                <a16:creationId xmlns:a16="http://schemas.microsoft.com/office/drawing/2014/main" id="{40F34D2E-F903-A328-704A-612500595385}"/>
              </a:ext>
            </a:extLst>
          </p:cNvPr>
          <p:cNvSpPr txBox="1"/>
          <p:nvPr/>
        </p:nvSpPr>
        <p:spPr>
          <a:xfrm>
            <a:off x="12954000" y="2472193"/>
            <a:ext cx="4472456" cy="4821833"/>
          </a:xfrm>
          <a:prstGeom prst="rect">
            <a:avLst/>
          </a:prstGeom>
        </p:spPr>
        <p:txBody>
          <a:bodyPr lIns="0" tIns="0" rIns="0" bIns="0" rtlCol="0" anchor="t">
            <a:spAutoFit/>
          </a:bodyPr>
          <a:lstStyle/>
          <a:p>
            <a:pPr marL="388620" lvl="1" indent="-194310">
              <a:lnSpc>
                <a:spcPts val="2700"/>
              </a:lnSpc>
              <a:buFont typeface="Arial"/>
              <a:buChar char="•"/>
            </a:pPr>
            <a:r>
              <a:rPr lang="en-IN" dirty="0"/>
              <a:t>S</a:t>
            </a:r>
            <a:r>
              <a:rPr lang="en-IN" sz="1800" dirty="0">
                <a:effectLst/>
              </a:rPr>
              <a:t>afety Protocols: Utilizing insights on average velocity thresholds, safety guidelines for drivers can be established, minimizing accident risk</a:t>
            </a:r>
          </a:p>
          <a:p>
            <a:pPr marL="194310" lvl="1">
              <a:lnSpc>
                <a:spcPts val="2700"/>
              </a:lnSpc>
            </a:pPr>
            <a:endParaRPr lang="en-IN" sz="1800" dirty="0">
              <a:effectLst/>
            </a:endParaRPr>
          </a:p>
          <a:p>
            <a:pPr marL="388620" lvl="1" indent="-194310">
              <a:lnSpc>
                <a:spcPts val="2700"/>
              </a:lnSpc>
              <a:buFont typeface="Arial"/>
              <a:buChar char="•"/>
            </a:pPr>
            <a:r>
              <a:rPr lang="en-IN" sz="1800" dirty="0">
                <a:effectLst/>
              </a:rPr>
              <a:t>Efficiency Optimization: Average mpg can be analysed to prioritize maintenance and vehicle replacements</a:t>
            </a:r>
          </a:p>
          <a:p>
            <a:pPr marL="194310" lvl="1">
              <a:lnSpc>
                <a:spcPts val="2700"/>
              </a:lnSpc>
            </a:pPr>
            <a:endParaRPr lang="en-IN" sz="1800" dirty="0">
              <a:effectLst/>
            </a:endParaRPr>
          </a:p>
          <a:p>
            <a:pPr marL="388620" lvl="1" indent="-194310">
              <a:lnSpc>
                <a:spcPts val="2700"/>
              </a:lnSpc>
              <a:buFont typeface="Arial"/>
              <a:buChar char="•"/>
            </a:pPr>
            <a:r>
              <a:rPr lang="en-IN" i="0" dirty="0">
                <a:effectLst/>
              </a:rPr>
              <a:t>Fleet Management and Route Optimization: Prioritize faster models (but within velocity threshold) for urgent deliveries, while favouring higher mileage vehicles for routes where time constraints are less critical</a:t>
            </a:r>
            <a:endParaRPr lang="en-IN" dirty="0">
              <a:effectLst/>
            </a:endParaRPr>
          </a:p>
        </p:txBody>
      </p:sp>
      <p:sp>
        <p:nvSpPr>
          <p:cNvPr id="14" name="TextBox 9">
            <a:extLst>
              <a:ext uri="{FF2B5EF4-FFF2-40B4-BE49-F238E27FC236}">
                <a16:creationId xmlns:a16="http://schemas.microsoft.com/office/drawing/2014/main" id="{E7C5F7A7-3E00-3A02-BD87-72A6F76072CE}"/>
              </a:ext>
            </a:extLst>
          </p:cNvPr>
          <p:cNvSpPr txBox="1"/>
          <p:nvPr/>
        </p:nvSpPr>
        <p:spPr>
          <a:xfrm>
            <a:off x="13030200" y="1819413"/>
            <a:ext cx="4472456" cy="414985"/>
          </a:xfrm>
          <a:prstGeom prst="rect">
            <a:avLst/>
          </a:prstGeom>
        </p:spPr>
        <p:txBody>
          <a:bodyPr wrap="square" lIns="0" tIns="0" rIns="0" bIns="0" rtlCol="0" anchor="t">
            <a:spAutoFit/>
          </a:bodyPr>
          <a:lstStyle/>
          <a:p>
            <a:pPr>
              <a:lnSpc>
                <a:spcPts val="3380"/>
              </a:lnSpc>
            </a:pPr>
            <a:r>
              <a:rPr lang="en-US" sz="2600" b="1" dirty="0"/>
              <a:t>Insights &amp; recommendation</a:t>
            </a:r>
          </a:p>
        </p:txBody>
      </p:sp>
      <p:pic>
        <p:nvPicPr>
          <p:cNvPr id="16" name="Picture 15">
            <a:extLst>
              <a:ext uri="{FF2B5EF4-FFF2-40B4-BE49-F238E27FC236}">
                <a16:creationId xmlns:a16="http://schemas.microsoft.com/office/drawing/2014/main" id="{AB763FA3-4C46-2071-64ED-8DCCFA830DD9}"/>
              </a:ext>
            </a:extLst>
          </p:cNvPr>
          <p:cNvPicPr>
            <a:picLocks noChangeAspect="1"/>
          </p:cNvPicPr>
          <p:nvPr/>
        </p:nvPicPr>
        <p:blipFill>
          <a:blip r:embed="rId4"/>
          <a:stretch>
            <a:fillRect/>
          </a:stretch>
        </p:blipFill>
        <p:spPr>
          <a:xfrm>
            <a:off x="1031282" y="1882386"/>
            <a:ext cx="11465518" cy="692125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51006" y="-136641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156886" y="8939398"/>
            <a:ext cx="2204829" cy="1347602"/>
            <a:chOff x="0" y="0"/>
            <a:chExt cx="2939772" cy="1796803"/>
          </a:xfrm>
        </p:grpSpPr>
        <p:sp>
          <p:nvSpPr>
            <p:cNvPr id="5" name="AutoShape 5"/>
            <p:cNvSpPr/>
            <p:nvPr/>
          </p:nvSpPr>
          <p:spPr>
            <a:xfrm>
              <a:off x="0" y="0"/>
              <a:ext cx="2939772" cy="1796803"/>
            </a:xfrm>
            <a:prstGeom prst="rect">
              <a:avLst/>
            </a:prstGeom>
            <a:solidFill>
              <a:srgbClr val="1A548F"/>
            </a:solidFill>
          </p:spPr>
          <p:txBody>
            <a:bodyPr/>
            <a:lstStyle/>
            <a:p>
              <a:endParaRPr lang="en-US"/>
            </a:p>
          </p:txBody>
        </p:sp>
        <p:grpSp>
          <p:nvGrpSpPr>
            <p:cNvPr id="6" name="Group 6"/>
            <p:cNvGrpSpPr/>
            <p:nvPr/>
          </p:nvGrpSpPr>
          <p:grpSpPr>
            <a:xfrm>
              <a:off x="820065" y="771519"/>
              <a:ext cx="1299642" cy="253764"/>
              <a:chOff x="0" y="0"/>
              <a:chExt cx="2198440" cy="429260"/>
            </a:xfrm>
          </p:grpSpPr>
          <p:sp>
            <p:nvSpPr>
              <p:cNvPr id="7" name="Freeform 7"/>
              <p:cNvSpPr/>
              <p:nvPr/>
            </p:nvSpPr>
            <p:spPr>
              <a:xfrm>
                <a:off x="0" y="-5080"/>
                <a:ext cx="2198440" cy="434340"/>
              </a:xfrm>
              <a:custGeom>
                <a:avLst/>
                <a:gdLst/>
                <a:ahLst/>
                <a:cxnLst/>
                <a:rect l="l" t="t" r="r" b="b"/>
                <a:pathLst>
                  <a:path w="2198440" h="434340">
                    <a:moveTo>
                      <a:pt x="2180660" y="187960"/>
                    </a:moveTo>
                    <a:lnTo>
                      <a:pt x="1919040" y="11430"/>
                    </a:lnTo>
                    <a:cubicBezTo>
                      <a:pt x="1901260" y="0"/>
                      <a:pt x="1878400" y="3810"/>
                      <a:pt x="1865700" y="21590"/>
                    </a:cubicBezTo>
                    <a:cubicBezTo>
                      <a:pt x="1854270" y="39370"/>
                      <a:pt x="1858081" y="62230"/>
                      <a:pt x="1875860" y="74930"/>
                    </a:cubicBezTo>
                    <a:lnTo>
                      <a:pt x="2034610" y="181610"/>
                    </a:lnTo>
                    <a:lnTo>
                      <a:pt x="0" y="181610"/>
                    </a:lnTo>
                    <a:lnTo>
                      <a:pt x="0" y="257810"/>
                    </a:lnTo>
                    <a:lnTo>
                      <a:pt x="2034610" y="257810"/>
                    </a:lnTo>
                    <a:lnTo>
                      <a:pt x="1875860" y="364490"/>
                    </a:lnTo>
                    <a:cubicBezTo>
                      <a:pt x="1858081" y="375920"/>
                      <a:pt x="1854270" y="400050"/>
                      <a:pt x="1865701" y="417830"/>
                    </a:cubicBezTo>
                    <a:cubicBezTo>
                      <a:pt x="1873320" y="429260"/>
                      <a:pt x="1884751" y="434340"/>
                      <a:pt x="1897451" y="434340"/>
                    </a:cubicBezTo>
                    <a:cubicBezTo>
                      <a:pt x="1905070" y="434340"/>
                      <a:pt x="1912690" y="431800"/>
                      <a:pt x="1919040" y="427990"/>
                    </a:cubicBezTo>
                    <a:lnTo>
                      <a:pt x="2181931" y="251460"/>
                    </a:lnTo>
                    <a:cubicBezTo>
                      <a:pt x="2192090" y="243840"/>
                      <a:pt x="2198440" y="232410"/>
                      <a:pt x="2198440" y="219710"/>
                    </a:cubicBezTo>
                    <a:cubicBezTo>
                      <a:pt x="2198440" y="207010"/>
                      <a:pt x="2192090" y="195580"/>
                      <a:pt x="2180660" y="187960"/>
                    </a:cubicBezTo>
                    <a:close/>
                  </a:path>
                </a:pathLst>
              </a:custGeom>
              <a:solidFill>
                <a:srgbClr val="FFFFFF"/>
              </a:solidFill>
            </p:spPr>
            <p:txBody>
              <a:bodyPr/>
              <a:lstStyle/>
              <a:p>
                <a:endParaRPr lang="en-US"/>
              </a:p>
            </p:txBody>
          </p:sp>
        </p:grpSp>
      </p:grpSp>
      <p:sp>
        <p:nvSpPr>
          <p:cNvPr id="9" name="TextBox 9"/>
          <p:cNvSpPr txBox="1"/>
          <p:nvPr/>
        </p:nvSpPr>
        <p:spPr>
          <a:xfrm>
            <a:off x="1028700" y="660806"/>
            <a:ext cx="16230600" cy="599440"/>
          </a:xfrm>
          <a:prstGeom prst="rect">
            <a:avLst/>
          </a:prstGeom>
        </p:spPr>
        <p:txBody>
          <a:bodyPr lIns="0" tIns="0" rIns="0" bIns="0" rtlCol="0" anchor="t">
            <a:spAutoFit/>
          </a:bodyPr>
          <a:lstStyle/>
          <a:p>
            <a:pPr>
              <a:lnSpc>
                <a:spcPts val="4940"/>
              </a:lnSpc>
            </a:pPr>
            <a:r>
              <a:rPr lang="en-US" sz="3800" b="1" dirty="0">
                <a:solidFill>
                  <a:srgbClr val="051D40"/>
                </a:solidFill>
              </a:rPr>
              <a:t>What are the models driven by the riskiest drivers in these cities?</a:t>
            </a:r>
          </a:p>
        </p:txBody>
      </p:sp>
      <p:sp>
        <p:nvSpPr>
          <p:cNvPr id="11" name="TextBox 10">
            <a:extLst>
              <a:ext uri="{FF2B5EF4-FFF2-40B4-BE49-F238E27FC236}">
                <a16:creationId xmlns:a16="http://schemas.microsoft.com/office/drawing/2014/main" id="{47E815A1-7D3D-84EF-80E2-7BAD47932BC5}"/>
              </a:ext>
            </a:extLst>
          </p:cNvPr>
          <p:cNvSpPr txBox="1"/>
          <p:nvPr/>
        </p:nvSpPr>
        <p:spPr>
          <a:xfrm>
            <a:off x="12954000" y="2472193"/>
            <a:ext cx="4472456" cy="4639732"/>
          </a:xfrm>
          <a:prstGeom prst="rect">
            <a:avLst/>
          </a:prstGeom>
        </p:spPr>
        <p:txBody>
          <a:bodyPr lIns="0" tIns="0" rIns="0" bIns="0" rtlCol="0" anchor="t">
            <a:spAutoFit/>
          </a:bodyPr>
          <a:lstStyle/>
          <a:p>
            <a:pPr marL="388620" lvl="1" indent="-194310">
              <a:lnSpc>
                <a:spcPts val="2700"/>
              </a:lnSpc>
              <a:buFont typeface="Arial"/>
              <a:buChar char="•"/>
            </a:pPr>
            <a:r>
              <a:rPr lang="en-IN" sz="1800" dirty="0">
                <a:solidFill>
                  <a:srgbClr val="000000"/>
                </a:solidFill>
                <a:effectLst/>
              </a:rPr>
              <a:t>In the overall pattern across all cities, Ford triggered the highest number of events. The top 10 cities see similar trend in line with the overall trend</a:t>
            </a:r>
            <a:endParaRPr lang="en-IN" dirty="0">
              <a:effectLst/>
            </a:endParaRPr>
          </a:p>
          <a:p>
            <a:pPr marL="194310" lvl="1">
              <a:lnSpc>
                <a:spcPts val="2700"/>
              </a:lnSpc>
            </a:pPr>
            <a:endParaRPr lang="en-US" sz="1800" spc="9" dirty="0">
              <a:solidFill>
                <a:srgbClr val="000000"/>
              </a:solidFill>
            </a:endParaRPr>
          </a:p>
          <a:p>
            <a:pPr marL="388620" lvl="1" indent="-194310">
              <a:lnSpc>
                <a:spcPts val="2700"/>
              </a:lnSpc>
              <a:buFont typeface="Arial"/>
              <a:buChar char="•"/>
            </a:pPr>
            <a:r>
              <a:rPr lang="en-IN" sz="1800" dirty="0">
                <a:solidFill>
                  <a:srgbClr val="000000"/>
                </a:solidFill>
                <a:effectLst/>
              </a:rPr>
              <a:t>Among the models, the risk factor was reported highest for Oshkosh, followed by Ford, in the top 10 cities with the highest risk factors</a:t>
            </a:r>
            <a:endParaRPr lang="en-IN" dirty="0">
              <a:effectLst/>
            </a:endParaRPr>
          </a:p>
          <a:p>
            <a:pPr marL="194310" lvl="1">
              <a:lnSpc>
                <a:spcPts val="2700"/>
              </a:lnSpc>
            </a:pPr>
            <a:endParaRPr lang="en-US" sz="1800" spc="9" dirty="0">
              <a:solidFill>
                <a:srgbClr val="000000"/>
              </a:solidFill>
            </a:endParaRPr>
          </a:p>
          <a:p>
            <a:pPr marL="388620" lvl="1" indent="-194310">
              <a:lnSpc>
                <a:spcPts val="2700"/>
              </a:lnSpc>
              <a:buFont typeface="Arial"/>
              <a:buChar char="•"/>
            </a:pPr>
            <a:r>
              <a:rPr lang="en-IN" sz="1800" dirty="0">
                <a:solidFill>
                  <a:srgbClr val="000000"/>
                </a:solidFill>
                <a:effectLst/>
              </a:rPr>
              <a:t>Knowing these models can help in :</a:t>
            </a:r>
          </a:p>
          <a:p>
            <a:r>
              <a:rPr lang="en-IN" dirty="0">
                <a:solidFill>
                  <a:srgbClr val="312C38"/>
                </a:solidFill>
              </a:rPr>
              <a:t>         </a:t>
            </a:r>
            <a:r>
              <a:rPr lang="en-IN" sz="1800" dirty="0">
                <a:solidFill>
                  <a:srgbClr val="312C38"/>
                </a:solidFill>
                <a:effectLst/>
              </a:rPr>
              <a:t>1. Improve Maintenance Procedures</a:t>
            </a:r>
            <a:endParaRPr lang="en-IN" dirty="0">
              <a:effectLst/>
            </a:endParaRPr>
          </a:p>
          <a:p>
            <a:r>
              <a:rPr lang="en-IN" sz="1800" dirty="0">
                <a:solidFill>
                  <a:srgbClr val="312C38"/>
                </a:solidFill>
                <a:effectLst/>
              </a:rPr>
              <a:t>         2. Optimize Fleet Management</a:t>
            </a:r>
            <a:endParaRPr lang="en-IN" dirty="0">
              <a:effectLst/>
            </a:endParaRPr>
          </a:p>
          <a:p>
            <a:r>
              <a:rPr lang="en-IN" sz="1800" dirty="0">
                <a:solidFill>
                  <a:srgbClr val="312C38"/>
                </a:solidFill>
                <a:effectLst/>
              </a:rPr>
              <a:t>         3. Enhance Safety Protocols</a:t>
            </a:r>
            <a:endParaRPr lang="en-IN" dirty="0">
              <a:effectLst/>
            </a:endParaRPr>
          </a:p>
        </p:txBody>
      </p:sp>
      <p:sp>
        <p:nvSpPr>
          <p:cNvPr id="13" name="TextBox 12">
            <a:extLst>
              <a:ext uri="{FF2B5EF4-FFF2-40B4-BE49-F238E27FC236}">
                <a16:creationId xmlns:a16="http://schemas.microsoft.com/office/drawing/2014/main" id="{FFC0CBCC-C90E-E3F8-C314-D99DFBA19EB8}"/>
              </a:ext>
            </a:extLst>
          </p:cNvPr>
          <p:cNvSpPr txBox="1"/>
          <p:nvPr/>
        </p:nvSpPr>
        <p:spPr>
          <a:xfrm>
            <a:off x="2750127" y="4276497"/>
            <a:ext cx="10404764" cy="369332"/>
          </a:xfrm>
          <a:prstGeom prst="rect">
            <a:avLst/>
          </a:prstGeom>
          <a:noFill/>
        </p:spPr>
        <p:txBody>
          <a:bodyPr wrap="square">
            <a:spAutoFit/>
          </a:bodyPr>
          <a:lstStyle/>
          <a:p>
            <a:endParaRPr lang="en-IN" dirty="0"/>
          </a:p>
        </p:txBody>
      </p:sp>
      <p:sp>
        <p:nvSpPr>
          <p:cNvPr id="15" name="TextBox 14">
            <a:extLst>
              <a:ext uri="{FF2B5EF4-FFF2-40B4-BE49-F238E27FC236}">
                <a16:creationId xmlns:a16="http://schemas.microsoft.com/office/drawing/2014/main" id="{F3F8A61D-18A2-58B3-4825-0C5F8A7E170A}"/>
              </a:ext>
            </a:extLst>
          </p:cNvPr>
          <p:cNvSpPr txBox="1"/>
          <p:nvPr/>
        </p:nvSpPr>
        <p:spPr>
          <a:xfrm>
            <a:off x="2750127" y="4276497"/>
            <a:ext cx="10404764" cy="369332"/>
          </a:xfrm>
          <a:prstGeom prst="rect">
            <a:avLst/>
          </a:prstGeom>
          <a:noFill/>
        </p:spPr>
        <p:txBody>
          <a:bodyPr wrap="square">
            <a:spAutoFit/>
          </a:bodyPr>
          <a:lstStyle/>
          <a:p>
            <a:endParaRPr lang="en-IN" dirty="0"/>
          </a:p>
        </p:txBody>
      </p:sp>
      <p:pic>
        <p:nvPicPr>
          <p:cNvPr id="16" name="Picture 15">
            <a:extLst>
              <a:ext uri="{FF2B5EF4-FFF2-40B4-BE49-F238E27FC236}">
                <a16:creationId xmlns:a16="http://schemas.microsoft.com/office/drawing/2014/main" id="{1F73D118-E2E0-25BE-A61F-BC260FDD5B7A}"/>
              </a:ext>
            </a:extLst>
          </p:cNvPr>
          <p:cNvPicPr>
            <a:picLocks noChangeAspect="1"/>
          </p:cNvPicPr>
          <p:nvPr/>
        </p:nvPicPr>
        <p:blipFill>
          <a:blip r:embed="rId4"/>
          <a:stretch>
            <a:fillRect/>
          </a:stretch>
        </p:blipFill>
        <p:spPr>
          <a:xfrm>
            <a:off x="1886360" y="1257354"/>
            <a:ext cx="10077040" cy="8196372"/>
          </a:xfrm>
          <a:prstGeom prst="rect">
            <a:avLst/>
          </a:prstGeom>
        </p:spPr>
      </p:pic>
      <p:sp>
        <p:nvSpPr>
          <p:cNvPr id="3" name="Freeform 3"/>
          <p:cNvSpPr/>
          <p:nvPr/>
        </p:nvSpPr>
        <p:spPr>
          <a:xfrm>
            <a:off x="9169001" y="1338856"/>
            <a:ext cx="2209800" cy="480557"/>
          </a:xfrm>
          <a:custGeom>
            <a:avLst/>
            <a:gdLst/>
            <a:ahLst/>
            <a:cxnLst/>
            <a:rect l="l" t="t" r="r" b="b"/>
            <a:pathLst>
              <a:path w="1280045" h="620772">
                <a:moveTo>
                  <a:pt x="0" y="0"/>
                </a:moveTo>
                <a:lnTo>
                  <a:pt x="1280045" y="0"/>
                </a:lnTo>
                <a:lnTo>
                  <a:pt x="1280045" y="620772"/>
                </a:lnTo>
                <a:lnTo>
                  <a:pt x="0" y="620772"/>
                </a:lnTo>
                <a:lnTo>
                  <a:pt x="0" y="0"/>
                </a:lnTo>
                <a:close/>
              </a:path>
            </a:pathLst>
          </a:custGeom>
          <a:blipFill>
            <a:blip r:embed="rId5"/>
            <a:stretch>
              <a:fillRect t="-815809" r="-464718" b="-46231"/>
            </a:stretch>
          </a:blipFill>
        </p:spPr>
        <p:txBody>
          <a:bodyPr/>
          <a:lstStyle/>
          <a:p>
            <a:endParaRPr lang="en-US" dirty="0"/>
          </a:p>
        </p:txBody>
      </p:sp>
      <p:sp>
        <p:nvSpPr>
          <p:cNvPr id="18" name="TextBox 9">
            <a:extLst>
              <a:ext uri="{FF2B5EF4-FFF2-40B4-BE49-F238E27FC236}">
                <a16:creationId xmlns:a16="http://schemas.microsoft.com/office/drawing/2014/main" id="{17E3A4B8-C6E9-04DC-6767-BF7A882393C3}"/>
              </a:ext>
            </a:extLst>
          </p:cNvPr>
          <p:cNvSpPr txBox="1"/>
          <p:nvPr/>
        </p:nvSpPr>
        <p:spPr>
          <a:xfrm>
            <a:off x="13030200" y="1819413"/>
            <a:ext cx="4472456" cy="414985"/>
          </a:xfrm>
          <a:prstGeom prst="rect">
            <a:avLst/>
          </a:prstGeom>
        </p:spPr>
        <p:txBody>
          <a:bodyPr wrap="square" lIns="0" tIns="0" rIns="0" bIns="0" rtlCol="0" anchor="t">
            <a:spAutoFit/>
          </a:bodyPr>
          <a:lstStyle/>
          <a:p>
            <a:pPr>
              <a:lnSpc>
                <a:spcPts val="3380"/>
              </a:lnSpc>
            </a:pPr>
            <a:r>
              <a:rPr lang="en-US" sz="2600" b="1" dirty="0"/>
              <a:t>Insights &amp; recommendation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464</TotalTime>
  <Words>690</Words>
  <Application>Microsoft Macintosh PowerPoint</Application>
  <PresentationFormat>Custom</PresentationFormat>
  <Paragraphs>93</Paragraphs>
  <Slides>12</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DM Sans Bold</vt:lpstr>
      <vt:lpstr>Calibri</vt:lpstr>
      <vt:lpstr>Open Sauce Light</vt:lpstr>
      <vt:lpstr>Open Sauce Bold</vt:lpstr>
      <vt:lpstr>Open Sauce</vt:lpstr>
      <vt:lpstr>Garet</vt:lpstr>
      <vt:lpstr>Arial</vt:lpstr>
      <vt:lpstr>Garet Bold</vt:lpstr>
      <vt:lpstr>Now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Staying ahead of industry changes</dc:title>
  <cp:lastModifiedBy>Mandava, Nikhita Santoshi</cp:lastModifiedBy>
  <cp:revision>10</cp:revision>
  <dcterms:created xsi:type="dcterms:W3CDTF">2006-08-16T00:00:00Z</dcterms:created>
  <dcterms:modified xsi:type="dcterms:W3CDTF">2024-04-22T15:03:28Z</dcterms:modified>
  <dc:identifier>DAGDD4UDlYw</dc:identifier>
</cp:coreProperties>
</file>